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3" r:id="rId1"/>
  </p:sldMasterIdLst>
  <p:notesMasterIdLst>
    <p:notesMasterId r:id="rId22"/>
  </p:notesMasterIdLst>
  <p:sldIdLst>
    <p:sldId id="302" r:id="rId2"/>
    <p:sldId id="261" r:id="rId3"/>
    <p:sldId id="263" r:id="rId4"/>
    <p:sldId id="285" r:id="rId5"/>
    <p:sldId id="281" r:id="rId6"/>
    <p:sldId id="283" r:id="rId7"/>
    <p:sldId id="282" r:id="rId8"/>
    <p:sldId id="284" r:id="rId9"/>
    <p:sldId id="286" r:id="rId10"/>
    <p:sldId id="287" r:id="rId11"/>
    <p:sldId id="288" r:id="rId12"/>
    <p:sldId id="289" r:id="rId13"/>
    <p:sldId id="303" r:id="rId14"/>
    <p:sldId id="291" r:id="rId15"/>
    <p:sldId id="292" r:id="rId16"/>
    <p:sldId id="293" r:id="rId17"/>
    <p:sldId id="294" r:id="rId18"/>
    <p:sldId id="295" r:id="rId19"/>
    <p:sldId id="296" r:id="rId20"/>
    <p:sldId id="277" r:id="rId21"/>
  </p:sldIdLst>
  <p:sldSz cx="10691813" cy="7559675"/>
  <p:notesSz cx="6858000" cy="9144000"/>
  <p:defaultTextStyle>
    <a:defPPr>
      <a:defRPr lang="es-ES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F93"/>
    <a:srgbClr val="7C8B92"/>
    <a:srgbClr val="C79C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74"/>
  </p:normalViewPr>
  <p:slideViewPr>
    <p:cSldViewPr snapToGrid="0" snapToObjects="1">
      <p:cViewPr>
        <p:scale>
          <a:sx n="66" d="100"/>
          <a:sy n="66" d="100"/>
        </p:scale>
        <p:origin x="-1504" y="-50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687BA-B981-4AB8-8CB6-47AEE13AE693}" type="datetimeFigureOut">
              <a:rPr lang="fr-FR" smtClean="0"/>
              <a:pPr/>
              <a:t>6/9/19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BBDAC-15FD-498C-82AC-388570E53C3B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63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BC3EE84D-19EE-4BA2-B9F6-6C82BED26023}" type="datetime1">
              <a:rPr lang="es-ES" smtClean="0"/>
              <a:pPr/>
              <a:t>6/9/19</a:t>
            </a:fld>
            <a:endParaRPr lang="es-ES" dirty="0"/>
          </a:p>
        </p:txBody>
      </p:sp>
      <p:sp>
        <p:nvSpPr>
          <p:cNvPr id="12" name="Rectángulo 11">
            <a:extLst>
              <a:ext uri="{FF2B5EF4-FFF2-40B4-BE49-F238E27FC236}">
                <a16:creationId xmlns="" xmlns:a16="http://schemas.microsoft.com/office/drawing/2014/main" id="{E2372B66-59FC-0240-ADB6-D009464B70F6}"/>
              </a:ext>
            </a:extLst>
          </p:cNvPr>
          <p:cNvSpPr/>
          <p:nvPr userDrawn="1"/>
        </p:nvSpPr>
        <p:spPr>
          <a:xfrm>
            <a:off x="180000" y="180000"/>
            <a:ext cx="10332000" cy="6480000"/>
          </a:xfrm>
          <a:prstGeom prst="rect">
            <a:avLst/>
          </a:prstGeom>
          <a:solidFill>
            <a:srgbClr val="0F3F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843588"/>
            <a:ext cx="9088041" cy="25647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4576971"/>
            <a:ext cx="8018860" cy="1825171"/>
          </a:xfrm>
        </p:spPr>
        <p:txBody>
          <a:bodyPr>
            <a:norm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+mn-lt"/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DB444C59-4955-4543-AE5E-F2A112FBC9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1406" y="1674986"/>
            <a:ext cx="889000" cy="889000"/>
          </a:xfrm>
          <a:prstGeom prst="rect">
            <a:avLst/>
          </a:prstGeom>
        </p:spPr>
      </p:pic>
      <p:pic>
        <p:nvPicPr>
          <p:cNvPr id="7" name="Image 5">
            <a:extLst>
              <a:ext uri="{FF2B5EF4-FFF2-40B4-BE49-F238E27FC236}">
                <a16:creationId xmlns="" xmlns:a16="http://schemas.microsoft.com/office/drawing/2014/main" id="{6A552703-CFAA-4EEA-BD39-2444C3AA465B}"/>
              </a:ext>
            </a:extLst>
          </p:cNvPr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" b="-147"/>
          <a:stretch/>
        </p:blipFill>
        <p:spPr bwMode="auto">
          <a:xfrm>
            <a:off x="4781865" y="6928753"/>
            <a:ext cx="678351" cy="2367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535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CC71EECA-1624-AE4A-B618-10C7DFE11DF3}"/>
              </a:ext>
            </a:extLst>
          </p:cNvPr>
          <p:cNvSpPr/>
          <p:nvPr userDrawn="1"/>
        </p:nvSpPr>
        <p:spPr>
          <a:xfrm>
            <a:off x="180000" y="180000"/>
            <a:ext cx="10332000" cy="6480000"/>
          </a:xfrm>
          <a:prstGeom prst="rect">
            <a:avLst/>
          </a:prstGeom>
          <a:solidFill>
            <a:srgbClr val="0F3F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0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1822018"/>
            <a:ext cx="4588261" cy="25647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518463"/>
            <a:ext cx="4588261" cy="1825171"/>
          </a:xfrm>
        </p:spPr>
        <p:txBody>
          <a:bodyPr>
            <a:normAutofit/>
          </a:bodyPr>
          <a:lstStyle>
            <a:lvl1pPr marL="0" indent="0" algn="l">
              <a:buNone/>
              <a:defRPr sz="3200" b="0" i="0">
                <a:solidFill>
                  <a:schemeClr val="bg1"/>
                </a:solidFill>
                <a:latin typeface="+mn-lt"/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D4E71-0E59-47E8-A7FD-92592B8B339A}" type="datetime1">
              <a:rPr lang="es-ES" smtClean="0"/>
              <a:pPr/>
              <a:t>6/9/19</a:t>
            </a:fld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="" xmlns:a16="http://schemas.microsoft.com/office/drawing/2014/main" id="{A07BE98D-A221-CF43-AB11-15B55C5740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57825" y="180001"/>
            <a:ext cx="5062538" cy="6479999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es-ES" dirty="0"/>
          </a:p>
        </p:txBody>
      </p:sp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CF9E603E-102D-934B-AFFC-2A6B0293A8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1317" y="570121"/>
            <a:ext cx="8890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76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2223436"/>
            <a:ext cx="9223200" cy="4321110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800">
                <a:latin typeface="+mn-lt"/>
              </a:defRPr>
            </a:lvl4pPr>
            <a:lvl5pPr>
              <a:defRPr sz="2800">
                <a:latin typeface="+mn-lt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EE638E2-5008-4BBD-A1D6-34B6EC96C1C4}" type="datetime1">
              <a:rPr lang="es-ES" smtClean="0"/>
              <a:pPr/>
              <a:t>6/9/19</a:t>
            </a:fld>
            <a:endParaRPr lang="es-ES" dirty="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E8D60490-BED1-284F-A972-300D677C4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2" name="Marcador de posición de pie de página 16">
            <a:extLst>
              <a:ext uri="{FF2B5EF4-FFF2-40B4-BE49-F238E27FC236}">
                <a16:creationId xmlns="" xmlns:a16="http://schemas.microsoft.com/office/drawing/2014/main" id="{98DD3D9E-107F-B24E-95AD-EFABF26305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999" y="385405"/>
            <a:ext cx="495890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B1BFD536-13F6-5E4E-B1A6-314AE239E334}"/>
              </a:ext>
            </a:extLst>
          </p:cNvPr>
          <p:cNvSpPr txBox="1">
            <a:spLocks/>
          </p:cNvSpPr>
          <p:nvPr userDrawn="1"/>
        </p:nvSpPr>
        <p:spPr>
          <a:xfrm>
            <a:off x="9791058" y="423486"/>
            <a:ext cx="601414" cy="260373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r" defTabSz="995507" rtl="0" eaLnBrk="1" latinLnBrk="0" hangingPunct="1">
              <a:defRPr sz="1800" b="0" i="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D58402-3526-944D-8FA7-DCB69ADEB382}" type="slidenum">
              <a:rPr lang="es-ES" smtClean="0">
                <a:latin typeface="+mn-lt"/>
              </a:rPr>
              <a:pPr/>
              <a:t>‹Nr.›</a:t>
            </a:fld>
            <a:endParaRPr lang="es-E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129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2012414"/>
            <a:ext cx="4544021" cy="4796544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800">
                <a:latin typeface="+mn-lt"/>
              </a:defRPr>
            </a:lvl4pPr>
            <a:lvl5pPr>
              <a:defRPr sz="2800">
                <a:latin typeface="+mn-lt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800">
                <a:latin typeface="+mn-lt"/>
              </a:defRPr>
            </a:lvl4pPr>
            <a:lvl5pPr>
              <a:defRPr sz="2800">
                <a:latin typeface="+mn-lt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8AE6529B-3748-4D06-BE80-7BD6B574300C}" type="datetime1">
              <a:rPr lang="es-ES" smtClean="0"/>
              <a:pPr/>
              <a:t>6/9/19</a:t>
            </a:fld>
            <a:endParaRPr lang="es-ES"/>
          </a:p>
        </p:txBody>
      </p:sp>
      <p:sp>
        <p:nvSpPr>
          <p:cNvPr id="10" name="Marcador de posición de pie de página 16">
            <a:extLst>
              <a:ext uri="{FF2B5EF4-FFF2-40B4-BE49-F238E27FC236}">
                <a16:creationId xmlns="" xmlns:a16="http://schemas.microsoft.com/office/drawing/2014/main" id="{85504963-2C18-0F4B-A10B-6543C17FEC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999" y="385405"/>
            <a:ext cx="495890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s-E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B1BFD536-13F6-5E4E-B1A6-314AE239E334}"/>
              </a:ext>
            </a:extLst>
          </p:cNvPr>
          <p:cNvSpPr txBox="1">
            <a:spLocks/>
          </p:cNvSpPr>
          <p:nvPr userDrawn="1"/>
        </p:nvSpPr>
        <p:spPr>
          <a:xfrm>
            <a:off x="9791058" y="423486"/>
            <a:ext cx="601414" cy="260373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r" defTabSz="995507" rtl="0" eaLnBrk="1" latinLnBrk="0" hangingPunct="1">
              <a:defRPr sz="1800" b="0" i="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D58402-3526-944D-8FA7-DCB69ADEB382}" type="slidenum">
              <a:rPr lang="es-ES" smtClean="0">
                <a:latin typeface="+mn-lt"/>
              </a:rPr>
              <a:pPr/>
              <a:t>‹Nr.›</a:t>
            </a:fld>
            <a:endParaRPr lang="es-E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28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7938B-3524-4028-9B4C-C47B0B60ED6F}" type="datetime1">
              <a:rPr lang="es-ES" smtClean="0"/>
              <a:pPr/>
              <a:t>6/9/19</a:t>
            </a:fld>
            <a:endParaRPr lang="es-ES"/>
          </a:p>
        </p:txBody>
      </p:sp>
      <p:sp>
        <p:nvSpPr>
          <p:cNvPr id="8" name="Marcador de posición de pie de página 16">
            <a:extLst>
              <a:ext uri="{FF2B5EF4-FFF2-40B4-BE49-F238E27FC236}">
                <a16:creationId xmlns="" xmlns:a16="http://schemas.microsoft.com/office/drawing/2014/main" id="{BED3E04C-3071-6A47-8C59-AF60499FDB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999" y="385405"/>
            <a:ext cx="495890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Raleway" panose="020B0503030101060003" pitchFamily="34" charset="77"/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1BFD536-13F6-5E4E-B1A6-314AE239E334}"/>
              </a:ext>
            </a:extLst>
          </p:cNvPr>
          <p:cNvSpPr txBox="1">
            <a:spLocks/>
          </p:cNvSpPr>
          <p:nvPr userDrawn="1"/>
        </p:nvSpPr>
        <p:spPr>
          <a:xfrm>
            <a:off x="9791058" y="423486"/>
            <a:ext cx="601414" cy="260373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r" defTabSz="995507" rtl="0" eaLnBrk="1" latinLnBrk="0" hangingPunct="1">
              <a:defRPr sz="1800" b="0" i="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D58402-3526-944D-8FA7-DCB69ADEB382}" type="slidenum">
              <a:rPr lang="es-ES" smtClean="0">
                <a:latin typeface="+mn-lt"/>
              </a:rPr>
              <a:pPr/>
              <a:t>‹Nr.›</a:t>
            </a:fld>
            <a:endParaRPr lang="es-E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74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with descrip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49805"/>
            <a:ext cx="3448388" cy="1069395"/>
          </a:xfrm>
          <a:prstGeom prst="rect">
            <a:avLst/>
          </a:prstGeom>
        </p:spPr>
        <p:txBody>
          <a:bodyPr anchor="b"/>
          <a:lstStyle>
            <a:lvl1pPr>
              <a:defRPr sz="3527"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188000"/>
            <a:ext cx="5412730" cy="5272724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3524400"/>
            <a:ext cx="3448388" cy="294662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5B2B5-5C90-4F66-94BC-916E25B3AB36}" type="datetime1">
              <a:rPr lang="es-ES" smtClean="0"/>
              <a:pPr/>
              <a:t>6/9/19</a:t>
            </a:fld>
            <a:endParaRPr lang="es-ES"/>
          </a:p>
        </p:txBody>
      </p:sp>
      <p:sp>
        <p:nvSpPr>
          <p:cNvPr id="10" name="Marcador de posición de pie de página 16">
            <a:extLst>
              <a:ext uri="{FF2B5EF4-FFF2-40B4-BE49-F238E27FC236}">
                <a16:creationId xmlns="" xmlns:a16="http://schemas.microsoft.com/office/drawing/2014/main" id="{EF4F9487-70B4-924E-B547-E9779FA09F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999" y="385405"/>
            <a:ext cx="495890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Raleway" panose="020B0503030101060003" pitchFamily="34" charset="77"/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B1BFD536-13F6-5E4E-B1A6-314AE239E334}"/>
              </a:ext>
            </a:extLst>
          </p:cNvPr>
          <p:cNvSpPr txBox="1">
            <a:spLocks/>
          </p:cNvSpPr>
          <p:nvPr userDrawn="1"/>
        </p:nvSpPr>
        <p:spPr>
          <a:xfrm>
            <a:off x="9791058" y="423486"/>
            <a:ext cx="601414" cy="260373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r" defTabSz="995507" rtl="0" eaLnBrk="1" latinLnBrk="0" hangingPunct="1">
              <a:defRPr sz="1800" b="0" i="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995507" rtl="0" eaLnBrk="1" latinLnBrk="0" hangingPunct="1">
              <a:defRPr sz="1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D58402-3526-944D-8FA7-DCB69ADEB382}" type="slidenum">
              <a:rPr lang="es-ES" smtClean="0">
                <a:latin typeface="+mn-lt"/>
              </a:rPr>
              <a:pPr/>
              <a:t>‹Nr.›</a:t>
            </a:fld>
            <a:endParaRPr lang="es-E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36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</p:spPr>
        <p:txBody>
          <a:bodyPr/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800">
                <a:latin typeface="+mn-lt"/>
              </a:defRPr>
            </a:lvl4pPr>
            <a:lvl5pPr>
              <a:defRPr sz="2800">
                <a:latin typeface="+mn-lt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877FD-2AD8-4AFC-AF91-137709C34DF2}" type="datetime1">
              <a:rPr lang="es-ES" smtClean="0"/>
              <a:pPr>
                <a:defRPr/>
              </a:pPr>
              <a:t>6/9/19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lIns="104287" tIns="52144" rIns="104287" bIns="52144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715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jpeg"/><Relationship Id="rId12" Type="http://schemas.openxmlformats.org/officeDocument/2006/relationships/image" Target="../media/image4.png"/><Relationship Id="rId13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71F119AC-8F79-A642-BD43-DCC09CC44EA8}"/>
              </a:ext>
            </a:extLst>
          </p:cNvPr>
          <p:cNvSpPr/>
          <p:nvPr/>
        </p:nvSpPr>
        <p:spPr>
          <a:xfrm>
            <a:off x="226503" y="192947"/>
            <a:ext cx="10293291" cy="721453"/>
          </a:xfrm>
          <a:prstGeom prst="rect">
            <a:avLst/>
          </a:prstGeom>
          <a:solidFill>
            <a:srgbClr val="0F3F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268000"/>
            <a:ext cx="9221689" cy="4373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78905" y="385405"/>
            <a:ext cx="2527546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0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9ECA6C7-4B29-44FE-8679-B4482F3620DF}" type="datetime1">
              <a:rPr lang="es-ES" smtClean="0"/>
              <a:pPr/>
              <a:t>6/9/19</a:t>
            </a:fld>
            <a:endParaRPr lang="es-E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B1BFD536-13F6-5E4E-B1A6-314AE239E3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058" y="423486"/>
            <a:ext cx="601414" cy="260373"/>
          </a:xfrm>
          <a:prstGeom prst="rect">
            <a:avLst/>
          </a:prstGeom>
        </p:spPr>
        <p:txBody>
          <a:bodyPr/>
          <a:lstStyle>
            <a:lvl1pPr algn="r">
              <a:defRPr sz="1800" b="0" i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fld id="{16D58402-3526-944D-8FA7-DCB69ADEB382}" type="slidenum">
              <a:rPr lang="es-ES" smtClean="0"/>
              <a:pPr/>
              <a:t>‹Nr.›</a:t>
            </a:fld>
            <a:endParaRPr lang="es-ES" dirty="0"/>
          </a:p>
        </p:txBody>
      </p:sp>
      <p:sp>
        <p:nvSpPr>
          <p:cNvPr id="13" name="Marcador de posición de título 12">
            <a:extLst>
              <a:ext uri="{FF2B5EF4-FFF2-40B4-BE49-F238E27FC236}">
                <a16:creationId xmlns="" xmlns:a16="http://schemas.microsoft.com/office/drawing/2014/main" id="{6340486D-649A-AE4B-9D65-E1F39C352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97872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6D353053-93F6-FF49-B5AE-67B7083673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00" y="6898633"/>
            <a:ext cx="1568314" cy="297029"/>
          </a:xfrm>
          <a:prstGeom prst="rect">
            <a:avLst/>
          </a:prstGeom>
        </p:spPr>
      </p:pic>
      <p:sp>
        <p:nvSpPr>
          <p:cNvPr id="17" name="Marcador de posición de pie de página 16">
            <a:extLst>
              <a:ext uri="{FF2B5EF4-FFF2-40B4-BE49-F238E27FC236}">
                <a16:creationId xmlns="" xmlns:a16="http://schemas.microsoft.com/office/drawing/2014/main" id="{CB97A4CD-F7B3-9143-A065-E5CBBE7E2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999" y="385405"/>
            <a:ext cx="495890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s-ES" dirty="0"/>
          </a:p>
        </p:txBody>
      </p:sp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189D5F3B-B776-EC41-B9BE-CC5051C52C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1950" y="6898633"/>
            <a:ext cx="1464801" cy="29702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="" xmlns:a16="http://schemas.microsoft.com/office/drawing/2014/main" id="{4E6A24CB-D4A7-E34E-BA99-C24DB40D1C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82717" y="6811812"/>
            <a:ext cx="1234566" cy="56216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DB444C59-4955-4543-AE5E-F2A112FBC9DE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51739" y="109173"/>
            <a:ext cx="889000" cy="889000"/>
          </a:xfrm>
          <a:prstGeom prst="rect">
            <a:avLst/>
          </a:prstGeom>
        </p:spPr>
      </p:pic>
      <p:pic>
        <p:nvPicPr>
          <p:cNvPr id="12" name="Image 5">
            <a:extLst>
              <a:ext uri="{FF2B5EF4-FFF2-40B4-BE49-F238E27FC236}">
                <a16:creationId xmlns="" xmlns:a16="http://schemas.microsoft.com/office/drawing/2014/main" id="{91FA42CB-EE24-449E-B07B-87056F30BA7F}"/>
              </a:ext>
            </a:extLst>
          </p:cNvPr>
          <p:cNvPicPr/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" b="-147"/>
          <a:stretch/>
        </p:blipFill>
        <p:spPr bwMode="auto">
          <a:xfrm>
            <a:off x="4781865" y="6928753"/>
            <a:ext cx="678351" cy="2367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1079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3" r:id="rId2"/>
    <p:sldLayoutId id="2147483675" r:id="rId3"/>
    <p:sldLayoutId id="2147483677" r:id="rId4"/>
    <p:sldLayoutId id="2147483679" r:id="rId5"/>
    <p:sldLayoutId id="2147483682" r:id="rId6"/>
    <p:sldLayoutId id="2147483684" r:id="rId7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F3F93"/>
          </a:solidFill>
          <a:latin typeface="+mn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2800" kern="1200">
          <a:solidFill>
            <a:srgbClr val="7C8B92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800" kern="1200">
          <a:solidFill>
            <a:srgbClr val="7C8B92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800" kern="1200">
          <a:solidFill>
            <a:srgbClr val="7C8B92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800" kern="1200">
          <a:solidFill>
            <a:srgbClr val="7C8B92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800" kern="1200">
          <a:solidFill>
            <a:srgbClr val="7C8B92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945406F-1FBD-1B49-9D32-0EF93CFEC9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Peligros Químicos</a:t>
            </a:r>
            <a:endParaRPr lang="es-ES" dirty="0">
              <a:latin typeface="+mn-lt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xmlns="" id="{D687ADA9-829C-442F-AB00-ECBCB06F5D85}"/>
              </a:ext>
            </a:extLst>
          </p:cNvPr>
          <p:cNvSpPr txBox="1"/>
          <p:nvPr/>
        </p:nvSpPr>
        <p:spPr>
          <a:xfrm>
            <a:off x="209862" y="6307353"/>
            <a:ext cx="10300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i="1" dirty="0" smtClean="0">
                <a:solidFill>
                  <a:schemeClr val="bg1"/>
                </a:solidFill>
              </a:rPr>
              <a:t>Este trabajo está autorizado bajo licencia de </a:t>
            </a:r>
            <a:r>
              <a:rPr lang="es-ES" sz="1000" i="1" dirty="0" err="1" smtClean="0">
                <a:solidFill>
                  <a:schemeClr val="bg1"/>
                </a:solidFill>
              </a:rPr>
              <a:t>Creative</a:t>
            </a:r>
            <a:r>
              <a:rPr lang="es-ES" sz="1000" i="1" dirty="0" smtClean="0">
                <a:solidFill>
                  <a:schemeClr val="bg1"/>
                </a:solidFill>
              </a:rPr>
              <a:t> </a:t>
            </a:r>
            <a:r>
              <a:rPr lang="es-ES" sz="1000" i="1" dirty="0" err="1" smtClean="0">
                <a:solidFill>
                  <a:schemeClr val="bg1"/>
                </a:solidFill>
              </a:rPr>
              <a:t>Commons</a:t>
            </a:r>
            <a:r>
              <a:rPr lang="es-ES" sz="1000" i="1" dirty="0" smtClean="0">
                <a:solidFill>
                  <a:schemeClr val="bg1"/>
                </a:solidFill>
              </a:rPr>
              <a:t> </a:t>
            </a:r>
            <a:r>
              <a:rPr lang="es-ES" sz="1000" i="1" dirty="0" err="1" smtClean="0">
                <a:solidFill>
                  <a:schemeClr val="bg1"/>
                </a:solidFill>
              </a:rPr>
              <a:t>Attribution-NonCommercial-NoDerivatives</a:t>
            </a:r>
            <a:r>
              <a:rPr lang="es-ES" sz="1000" i="1" dirty="0" smtClean="0">
                <a:solidFill>
                  <a:schemeClr val="bg1"/>
                </a:solidFill>
              </a:rPr>
              <a:t> 4.0 International </a:t>
            </a:r>
            <a:r>
              <a:rPr lang="es-ES" sz="1000" i="1" dirty="0" err="1" smtClean="0">
                <a:solidFill>
                  <a:schemeClr val="bg1"/>
                </a:solidFill>
              </a:rPr>
              <a:t>License</a:t>
            </a:r>
            <a:r>
              <a:rPr lang="es-ES" sz="1000" i="1" dirty="0" smtClean="0">
                <a:solidFill>
                  <a:schemeClr val="bg1"/>
                </a:solidFill>
              </a:rPr>
              <a:t>. Para ver una copia de dicha licencia, </a:t>
            </a:r>
          </a:p>
          <a:p>
            <a:pPr algn="ctr"/>
            <a:r>
              <a:rPr lang="es-ES" sz="1000" i="1" dirty="0" smtClean="0">
                <a:solidFill>
                  <a:schemeClr val="bg1"/>
                </a:solidFill>
              </a:rPr>
              <a:t>Visitar http://creativecommons.org/licenses/by-nc-nd/4.0/ o envíe una carta a </a:t>
            </a:r>
            <a:r>
              <a:rPr lang="es-ES" sz="1000" i="1" dirty="0" err="1" smtClean="0">
                <a:solidFill>
                  <a:schemeClr val="bg1"/>
                </a:solidFill>
              </a:rPr>
              <a:t>Creative</a:t>
            </a:r>
            <a:r>
              <a:rPr lang="es-ES" sz="1000" i="1" dirty="0" smtClean="0">
                <a:solidFill>
                  <a:schemeClr val="bg1"/>
                </a:solidFill>
              </a:rPr>
              <a:t> </a:t>
            </a:r>
            <a:r>
              <a:rPr lang="es-ES" sz="1000" i="1" dirty="0" err="1" smtClean="0">
                <a:solidFill>
                  <a:schemeClr val="bg1"/>
                </a:solidFill>
              </a:rPr>
              <a:t>Commons</a:t>
            </a:r>
            <a:r>
              <a:rPr lang="es-ES" sz="1000" i="1" dirty="0" smtClean="0">
                <a:solidFill>
                  <a:schemeClr val="bg1"/>
                </a:solidFill>
              </a:rPr>
              <a:t>, PO Box 1866, Mountain View, CA 94042, USA</a:t>
            </a:r>
            <a:endParaRPr lang="es-ES" sz="1000" dirty="0">
              <a:solidFill>
                <a:schemeClr val="bg1"/>
              </a:solidFill>
            </a:endParaRPr>
          </a:p>
        </p:txBody>
      </p:sp>
      <p:pic>
        <p:nvPicPr>
          <p:cNvPr id="5" name="Imagen 4" descr="AF_redqueserias_logo_color_1 cop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497" y="6707463"/>
            <a:ext cx="1905429" cy="71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067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726578D-E3F0-4FCC-9800-1250F7196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978729"/>
          </a:xfrm>
        </p:spPr>
        <p:txBody>
          <a:bodyPr/>
          <a:lstStyle/>
          <a:p>
            <a:r>
              <a:rPr lang="es-GT" smtClean="0"/>
              <a:t>Pesticidas</a:t>
            </a:r>
            <a:br>
              <a:rPr lang="es-GT" smtClean="0"/>
            </a:br>
            <a:endParaRPr lang="es-GT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3E4A45E3-F0B0-45E7-9857-B5A38DB7C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="" xmlns:a16="http://schemas.microsoft.com/office/drawing/2014/main" id="{25AB1DD7-326B-44B2-A874-8B0D435705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982" y="1804828"/>
            <a:ext cx="5831847" cy="4371975"/>
          </a:xfrm>
        </p:spPr>
      </p:pic>
      <p:sp>
        <p:nvSpPr>
          <p:cNvPr id="9" name="Tekstvak 8">
            <a:extLst>
              <a:ext uri="{FF2B5EF4-FFF2-40B4-BE49-F238E27FC236}">
                <a16:creationId xmlns="" xmlns:a16="http://schemas.microsoft.com/office/drawing/2014/main" id="{CD2FBC1A-DF8D-4B18-9B6E-31519D481CA4}"/>
              </a:ext>
            </a:extLst>
          </p:cNvPr>
          <p:cNvSpPr txBox="1"/>
          <p:nvPr/>
        </p:nvSpPr>
        <p:spPr>
          <a:xfrm>
            <a:off x="6156245" y="6176803"/>
            <a:ext cx="218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1400" smtClean="0"/>
              <a:t>Fuente: Jan Overesch</a:t>
            </a:r>
            <a:endParaRPr lang="es-NI" sz="1400"/>
          </a:p>
        </p:txBody>
      </p:sp>
    </p:spTree>
    <p:extLst>
      <p:ext uri="{BB962C8B-B14F-4D97-AF65-F5344CB8AC3E}">
        <p14:creationId xmlns:p14="http://schemas.microsoft.com/office/powerpoint/2010/main" val="2104562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726578D-E3F0-4FCC-9800-1250F7196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978729"/>
          </a:xfrm>
        </p:spPr>
        <p:txBody>
          <a:bodyPr/>
          <a:lstStyle/>
          <a:p>
            <a:r>
              <a:rPr lang="es-ES" dirty="0" smtClean="0"/>
              <a:t>Pesticidas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66076B79-EE94-4542-AAE8-87E91C837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963206"/>
            <a:ext cx="9221689" cy="4373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NI" b="1" dirty="0" smtClean="0"/>
              <a:t>Peligros:</a:t>
            </a:r>
          </a:p>
          <a:p>
            <a:r>
              <a:rPr lang="es-NI" dirty="0" smtClean="0"/>
              <a:t>Los residuos de piensos o pastos contaminados con pesticidas pueden llegar a la leche y suponer un peligro para la salud humana</a:t>
            </a:r>
          </a:p>
          <a:p>
            <a:pPr marL="0" indent="0">
              <a:buNone/>
            </a:pPr>
            <a:endParaRPr lang="es-NI" dirty="0" smtClean="0"/>
          </a:p>
          <a:p>
            <a:pPr marL="0" indent="0">
              <a:buNone/>
            </a:pPr>
            <a:r>
              <a:rPr lang="es-NI" b="1" dirty="0" smtClean="0"/>
              <a:t>Medidas preventivas:</a:t>
            </a:r>
            <a:r>
              <a:rPr lang="es-NI" dirty="0" smtClean="0"/>
              <a:t/>
            </a:r>
            <a:br>
              <a:rPr lang="es-NI" dirty="0" smtClean="0"/>
            </a:br>
            <a:r>
              <a:rPr lang="es-NI" dirty="0" smtClean="0"/>
              <a:t>Uso de pesticidas con arreglo a las instrucciones del fabricante, respetando los periodos de espera entre la aplicación y la cosecha o el pastoreo. </a:t>
            </a:r>
            <a:endParaRPr lang="es-NI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3E4A45E3-F0B0-45E7-9857-B5A38DB7C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574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6DBBBF55-5666-4A68-99DF-35FE4DAA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9425486" cy="524686"/>
          </a:xfrm>
        </p:spPr>
        <p:txBody>
          <a:bodyPr/>
          <a:lstStyle/>
          <a:p>
            <a:r>
              <a:rPr lang="es-PE" dirty="0" smtClean="0"/>
              <a:t>Residuos de detergentes y desinfectantes </a:t>
            </a:r>
            <a:endParaRPr lang="es-P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4DF525-B3E5-402E-80B4-94BA3261B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pic>
        <p:nvPicPr>
          <p:cNvPr id="16" name="Tijdelijke aanduiding voor inhoud 15">
            <a:extLst>
              <a:ext uri="{FF2B5EF4-FFF2-40B4-BE49-F238E27FC236}">
                <a16:creationId xmlns="" xmlns:a16="http://schemas.microsoft.com/office/drawing/2014/main" id="{DA57B351-6957-470B-A3AE-D9FE769170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8789" y="2026144"/>
            <a:ext cx="3810000" cy="3810000"/>
          </a:xfrm>
        </p:spPr>
      </p:pic>
      <p:pic>
        <p:nvPicPr>
          <p:cNvPr id="18" name="Afbeelding 17">
            <a:extLst>
              <a:ext uri="{FF2B5EF4-FFF2-40B4-BE49-F238E27FC236}">
                <a16:creationId xmlns="" xmlns:a16="http://schemas.microsoft.com/office/drawing/2014/main" id="{D0D49116-00A8-4295-B5A0-643F1F9BE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009" y="2026144"/>
            <a:ext cx="3810000" cy="381000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="" xmlns:a16="http://schemas.microsoft.com/office/drawing/2014/main" id="{C8CBD9F9-EEC6-4D33-84C3-F8FD79A24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1" y="2026144"/>
            <a:ext cx="3810000" cy="3810000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="" xmlns:a16="http://schemas.microsoft.com/office/drawing/2014/main" id="{70102556-7D76-48E7-AD60-A657A581258B}"/>
              </a:ext>
            </a:extLst>
          </p:cNvPr>
          <p:cNvSpPr txBox="1"/>
          <p:nvPr/>
        </p:nvSpPr>
        <p:spPr>
          <a:xfrm>
            <a:off x="7789038" y="5984868"/>
            <a:ext cx="290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400" smtClean="0"/>
              <a:t>Fuente: www.In2Food.nl</a:t>
            </a:r>
            <a:endParaRPr lang="es-GT" sz="1400"/>
          </a:p>
        </p:txBody>
      </p:sp>
    </p:spTree>
    <p:extLst>
      <p:ext uri="{BB962C8B-B14F-4D97-AF65-F5344CB8AC3E}">
        <p14:creationId xmlns:p14="http://schemas.microsoft.com/office/powerpoint/2010/main" val="417792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0F05DE59-C72B-4285-AA1D-2E2D60D1A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948692"/>
            <a:ext cx="9221689" cy="43732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 smtClean="0"/>
              <a:t>Peligros:</a:t>
            </a:r>
          </a:p>
          <a:p>
            <a:r>
              <a:rPr lang="es-ES" dirty="0" smtClean="0"/>
              <a:t>Los residuos de detergentes y desinfectantes pueden suponer un riesgo para la salud humana o inhibir el desarrollo de cultivos iniciadores comprometiendo la inocuidad del alimento</a:t>
            </a:r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b="1" dirty="0" smtClean="0"/>
              <a:t>Medidas preventivas: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Utilizar los detergentes y desinfectantes con arreglo a las instrucciones del fabricante (indicaciones y dosis). Después de limpiar y/o desinfectar, aclarar el equipo con agua potable, según las instrucciones del fabricante.  </a:t>
            </a: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8573E5FD-B2A7-4521-AB35-E5BBCF82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7" name="Titel 1">
            <a:extLst>
              <a:ext uri="{FF2B5EF4-FFF2-40B4-BE49-F238E27FC236}">
                <a16:creationId xmlns="" xmlns:a16="http://schemas.microsoft.com/office/drawing/2014/main" id="{6DBBBF55-5666-4A68-99DF-35FE4DAA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9425486" cy="524686"/>
          </a:xfrm>
        </p:spPr>
        <p:txBody>
          <a:bodyPr/>
          <a:lstStyle/>
          <a:p>
            <a:r>
              <a:rPr lang="es-PE" dirty="0" smtClean="0"/>
              <a:t>Residuos de detergentes y desinfectantes 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546934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724DE7F7-3513-495A-BBAF-C16DDA8EC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1188000"/>
            <a:ext cx="9221689" cy="535531"/>
          </a:xfrm>
        </p:spPr>
        <p:txBody>
          <a:bodyPr/>
          <a:lstStyle/>
          <a:p>
            <a:r>
              <a:rPr lang="es-NI" dirty="0" smtClean="0"/>
              <a:t>Dioxinas y </a:t>
            </a:r>
            <a:r>
              <a:rPr lang="es-NI" dirty="0" err="1" smtClean="0"/>
              <a:t>bifenilos</a:t>
            </a:r>
            <a:r>
              <a:rPr lang="es-NI" dirty="0" smtClean="0"/>
              <a:t> </a:t>
            </a:r>
            <a:r>
              <a:rPr lang="es-NI" dirty="0" err="1" smtClean="0"/>
              <a:t>policlorados</a:t>
            </a:r>
            <a:r>
              <a:rPr lang="es-NI" dirty="0" smtClean="0"/>
              <a:t> (</a:t>
            </a:r>
            <a:r>
              <a:rPr lang="es-NI" dirty="0" err="1" smtClean="0"/>
              <a:t>PCBs</a:t>
            </a:r>
            <a:r>
              <a:rPr lang="es-NI" dirty="0" smtClean="0"/>
              <a:t>)</a:t>
            </a:r>
            <a:endParaRPr lang="es-NI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BB8D63CC-623D-47DD-856A-82CB647E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pic>
        <p:nvPicPr>
          <p:cNvPr id="12" name="Tijdelijke aanduiding voor inhoud 11">
            <a:extLst>
              <a:ext uri="{FF2B5EF4-FFF2-40B4-BE49-F238E27FC236}">
                <a16:creationId xmlns="" xmlns:a16="http://schemas.microsoft.com/office/drawing/2014/main" id="{D3353EAC-AA4D-446D-9A38-7E81B452F2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3060" y="1732408"/>
            <a:ext cx="6565692" cy="4709736"/>
          </a:xfrm>
        </p:spPr>
      </p:pic>
      <p:sp>
        <p:nvSpPr>
          <p:cNvPr id="13" name="Tekstvak 12">
            <a:extLst>
              <a:ext uri="{FF2B5EF4-FFF2-40B4-BE49-F238E27FC236}">
                <a16:creationId xmlns="" xmlns:a16="http://schemas.microsoft.com/office/drawing/2014/main" id="{BAEAD953-BEF2-4F50-ABE1-D08F10327D8A}"/>
              </a:ext>
            </a:extLst>
          </p:cNvPr>
          <p:cNvSpPr txBox="1"/>
          <p:nvPr/>
        </p:nvSpPr>
        <p:spPr>
          <a:xfrm>
            <a:off x="4422098" y="6442144"/>
            <a:ext cx="4818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 smtClean="0"/>
              <a:t>Fuente</a:t>
            </a:r>
            <a:r>
              <a:rPr lang="en-GB" sz="1400" dirty="0" smtClean="0"/>
              <a:t>: </a:t>
            </a:r>
            <a:r>
              <a:rPr lang="en-GB" sz="1400" dirty="0" err="1"/>
              <a:t>Nationaal</a:t>
            </a:r>
            <a:r>
              <a:rPr lang="en-GB" sz="1400" dirty="0"/>
              <a:t> </a:t>
            </a:r>
            <a:r>
              <a:rPr lang="en-GB" sz="1400" dirty="0" err="1"/>
              <a:t>Archief</a:t>
            </a:r>
            <a:r>
              <a:rPr lang="en-GB" sz="1400" dirty="0"/>
              <a:t> /Rob </a:t>
            </a:r>
            <a:r>
              <a:rPr lang="en-GB" sz="1400" dirty="0" err="1"/>
              <a:t>Mierement</a:t>
            </a:r>
            <a:r>
              <a:rPr lang="en-GB" sz="1400" dirty="0"/>
              <a:t>/</a:t>
            </a:r>
            <a:r>
              <a:rPr lang="en-GB" sz="1400" dirty="0" err="1"/>
              <a:t>Anefo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760042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09D6FDF8-EA06-41D5-B03D-D5831805B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948692"/>
            <a:ext cx="9221689" cy="437322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GT" b="1" dirty="0" smtClean="0"/>
              <a:t>Peligros:</a:t>
            </a:r>
          </a:p>
          <a:p>
            <a:r>
              <a:rPr lang="es-GT" dirty="0" smtClean="0"/>
              <a:t>Las Dioxinas y los </a:t>
            </a:r>
            <a:r>
              <a:rPr lang="es-GT" dirty="0" err="1" smtClean="0"/>
              <a:t>PCBs</a:t>
            </a:r>
            <a:r>
              <a:rPr lang="es-GT" dirty="0" smtClean="0"/>
              <a:t> pueden estar presentes como consecuencia de la contaminación ambiental procedente de procesos industriales e incineración incontrolada. Pueden causar problemas de salud. Son persistentes en el medio ambiente, grasa soluble y concentrarse en el proceso de elaboración del queso y la mantequilla. </a:t>
            </a:r>
          </a:p>
          <a:p>
            <a:endParaRPr lang="es-GT" dirty="0" smtClean="0"/>
          </a:p>
          <a:p>
            <a:pPr marL="0" indent="0">
              <a:buNone/>
            </a:pPr>
            <a:r>
              <a:rPr lang="es-GT" b="1" dirty="0" smtClean="0"/>
              <a:t>Medidas preventivas:</a:t>
            </a:r>
          </a:p>
          <a:p>
            <a:r>
              <a:rPr lang="es-GT" dirty="0" smtClean="0"/>
              <a:t>La vigilancia y monitorización se lleva a cabo a nivel nacional. </a:t>
            </a:r>
          </a:p>
          <a:p>
            <a:r>
              <a:rPr lang="es-GT" dirty="0" smtClean="0"/>
              <a:t>Evitar incineraciones no autorizadas de residuos y desperdicios.</a:t>
            </a:r>
          </a:p>
          <a:p>
            <a:r>
              <a:rPr lang="es-GT" dirty="0" smtClean="0"/>
              <a:t>Los terrenos contaminados no deberían utilizarse para pastoreo o cultivo de alimento animal. </a:t>
            </a:r>
          </a:p>
          <a:p>
            <a:pPr marL="0" indent="0">
              <a:buNone/>
            </a:pPr>
            <a:endParaRPr lang="es-GT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BB8D63CC-623D-47DD-856A-82CB647E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724DE7F7-3513-495A-BBAF-C16DDA8EC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1188000"/>
            <a:ext cx="9221689" cy="535531"/>
          </a:xfrm>
        </p:spPr>
        <p:txBody>
          <a:bodyPr/>
          <a:lstStyle/>
          <a:p>
            <a:r>
              <a:rPr lang="es-NI" dirty="0" smtClean="0"/>
              <a:t>Dioxinas y </a:t>
            </a:r>
            <a:r>
              <a:rPr lang="es-NI" dirty="0" err="1" smtClean="0"/>
              <a:t>bifenilos</a:t>
            </a:r>
            <a:r>
              <a:rPr lang="es-NI" dirty="0" smtClean="0"/>
              <a:t> </a:t>
            </a:r>
            <a:r>
              <a:rPr lang="es-NI" dirty="0" err="1" smtClean="0"/>
              <a:t>policlorados</a:t>
            </a:r>
            <a:r>
              <a:rPr lang="es-NI" dirty="0" smtClean="0"/>
              <a:t> (</a:t>
            </a:r>
            <a:r>
              <a:rPr lang="es-NI" dirty="0" err="1" smtClean="0"/>
              <a:t>PCBs</a:t>
            </a:r>
            <a:r>
              <a:rPr lang="es-NI" dirty="0" smtClean="0"/>
              <a:t>)</a:t>
            </a:r>
            <a:endParaRPr lang="es-NI" dirty="0"/>
          </a:p>
        </p:txBody>
      </p:sp>
    </p:spTree>
    <p:extLst>
      <p:ext uri="{BB962C8B-B14F-4D97-AF65-F5344CB8AC3E}">
        <p14:creationId xmlns:p14="http://schemas.microsoft.com/office/powerpoint/2010/main" val="3206123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CC996AF3-EFBC-4EA2-A920-C13EE4F05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Aflatoxina M1</a:t>
            </a:r>
            <a:endParaRPr lang="es-P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14FD0A1-BC6A-494F-B103-6094F1BB2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picture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08C30152-07AF-43CB-9358-70D7276AC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CB95073A-DB8C-48D5-8918-C0E063EAC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723531"/>
            <a:ext cx="8377237" cy="471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34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14FD0A1-BC6A-494F-B103-6094F1BB2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905150"/>
            <a:ext cx="9221689" cy="437322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b="1" dirty="0" smtClean="0"/>
              <a:t>Peligros:</a:t>
            </a:r>
          </a:p>
          <a:p>
            <a:r>
              <a:rPr lang="es-ES" dirty="0" smtClean="0"/>
              <a:t>Algunos mohos son productores de toxinas como las aflatoxinas con propiedades carcinogénicas y nefrotóxicas para los humanos. </a:t>
            </a:r>
          </a:p>
          <a:p>
            <a:r>
              <a:rPr lang="es-ES" dirty="0" smtClean="0"/>
              <a:t>La aflatoxina B1 ingerida en piensos se transforma y excreta en la leche como  aflatoxina M1.</a:t>
            </a:r>
          </a:p>
          <a:p>
            <a:r>
              <a:rPr lang="es-ES" dirty="0" smtClean="0"/>
              <a:t>Las aflatoxinas son termoestables y solubles en agua.</a:t>
            </a:r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b="1" dirty="0" smtClean="0"/>
              <a:t>Medidas preventivas:</a:t>
            </a:r>
          </a:p>
          <a:p>
            <a:r>
              <a:rPr lang="es-ES" dirty="0" smtClean="0"/>
              <a:t>Prácticas correctas de cultivo y almacenamiento de piensos y alimentos animales pueden ayudar a mantener bajos los niveles de micotoxinas.</a:t>
            </a: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08C30152-07AF-43CB-9358-70D7276AC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CC996AF3-EFBC-4EA2-A920-C13EE4F05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</p:spPr>
        <p:txBody>
          <a:bodyPr/>
          <a:lstStyle/>
          <a:p>
            <a:r>
              <a:rPr lang="es-PE" dirty="0" smtClean="0"/>
              <a:t>Aflatoxina M1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592096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6E729DBA-390B-4FB1-9DF0-89A023F25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Peligros diversos:</a:t>
            </a:r>
            <a:endParaRPr lang="es-GT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1E2AA1D4-2EDD-4FD9-85C4-91E3E6C69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F18AF2CA-EAC5-439E-A683-CC3763F68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506" y="2400301"/>
            <a:ext cx="4821210" cy="3209118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="" xmlns:a16="http://schemas.microsoft.com/office/drawing/2014/main" id="{C987C3F7-CD25-4EC2-8D4E-B05F49055937}"/>
              </a:ext>
            </a:extLst>
          </p:cNvPr>
          <p:cNvSpPr txBox="1"/>
          <p:nvPr/>
        </p:nvSpPr>
        <p:spPr>
          <a:xfrm>
            <a:off x="5495981" y="5589686"/>
            <a:ext cx="4595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R" sz="1400" smtClean="0"/>
              <a:t>Fuente: CRDOP San Simon da Costa</a:t>
            </a:r>
            <a:endParaRPr lang="es-PR" sz="1400"/>
          </a:p>
        </p:txBody>
      </p:sp>
      <p:pic>
        <p:nvPicPr>
          <p:cNvPr id="9" name="Afbeelding 8">
            <a:extLst>
              <a:ext uri="{FF2B5EF4-FFF2-40B4-BE49-F238E27FC236}">
                <a16:creationId xmlns="" xmlns:a16="http://schemas.microsoft.com/office/drawing/2014/main" id="{05C59DB2-C369-41BA-A67A-9AB2F40FF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450" y="1818249"/>
            <a:ext cx="2915480" cy="437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25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FC09AE89-5850-4CF9-B199-0A4A27AEF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2050290"/>
            <a:ext cx="9221689" cy="4373221"/>
          </a:xfrm>
        </p:spPr>
        <p:txBody>
          <a:bodyPr/>
          <a:lstStyle/>
          <a:p>
            <a:pPr marL="0" indent="0">
              <a:buNone/>
            </a:pPr>
            <a:r>
              <a:rPr lang="es-ES" b="1" dirty="0" smtClean="0"/>
              <a:t>Peligros:</a:t>
            </a:r>
          </a:p>
          <a:p>
            <a:r>
              <a:rPr lang="es-ES" dirty="0" smtClean="0"/>
              <a:t>Migraciones de componentes de los materiales en contacto con alimentos</a:t>
            </a:r>
          </a:p>
          <a:p>
            <a:pPr marL="0" indent="0">
              <a:buNone/>
            </a:pPr>
            <a:r>
              <a:rPr lang="es-ES" b="1" dirty="0" smtClean="0"/>
              <a:t>Medidas preventivas:</a:t>
            </a:r>
          </a:p>
          <a:p>
            <a:r>
              <a:rPr lang="es-ES" dirty="0" smtClean="0"/>
              <a:t>Utilizar materiales en contacto con alimentos autorizados</a:t>
            </a:r>
          </a:p>
          <a:p>
            <a:endParaRPr lang="es-ES" dirty="0" smtClean="0"/>
          </a:p>
          <a:p>
            <a:pPr marL="0" indent="0">
              <a:buNone/>
            </a:pPr>
            <a:r>
              <a:rPr lang="es-ES" b="1" dirty="0" smtClean="0"/>
              <a:t>En los productos ahumados, la fase de ahumado debe incluirse en el análisis de peligros.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1E2AA1D4-2EDD-4FD9-85C4-91E3E6C69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6E729DBA-390B-4FB1-9DF0-89A023F25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</p:spPr>
        <p:txBody>
          <a:bodyPr/>
          <a:lstStyle/>
          <a:p>
            <a:r>
              <a:rPr lang="es-GT" dirty="0" smtClean="0"/>
              <a:t>Peligros diversos:</a:t>
            </a:r>
            <a:endParaRPr lang="es-GT" dirty="0"/>
          </a:p>
        </p:txBody>
      </p:sp>
    </p:spTree>
    <p:extLst>
      <p:ext uri="{BB962C8B-B14F-4D97-AF65-F5344CB8AC3E}">
        <p14:creationId xmlns:p14="http://schemas.microsoft.com/office/powerpoint/2010/main" val="2627912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03385" y="1962615"/>
            <a:ext cx="9319846" cy="4563972"/>
          </a:xfrm>
        </p:spPr>
        <p:txBody>
          <a:bodyPr>
            <a:norm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es-PE" dirty="0" smtClean="0">
                <a:sym typeface="Wingdings 2"/>
              </a:rPr>
              <a:t>Los peligros pueden llegar del medio ambiente, de la granja, o del proceso de elaboración.</a:t>
            </a:r>
          </a:p>
          <a:p>
            <a:pPr marL="391077" indent="-391077" algn="just">
              <a:spcBef>
                <a:spcPct val="0"/>
              </a:spcBef>
            </a:pPr>
            <a:endParaRPr lang="fr-FR" altLang="fr-FR" sz="2800" b="1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marL="391077" indent="-391077" algn="just">
              <a:spcBef>
                <a:spcPct val="0"/>
              </a:spcBef>
            </a:pPr>
            <a:r>
              <a:rPr lang="es-ES" altLang="fr-FR" b="1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Peligros químicos</a:t>
            </a:r>
            <a:endParaRPr lang="es-ES" altLang="fr-FR" sz="2800" dirty="0" smtClean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None/>
            </a:pPr>
            <a:endParaRPr lang="es-ES" altLang="fr-FR" sz="2800" dirty="0" smtClean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marL="391077" indent="-391077" algn="just">
              <a:spcBef>
                <a:spcPct val="0"/>
              </a:spcBef>
            </a:pPr>
            <a:r>
              <a:rPr lang="es-ES" altLang="fr-FR" sz="2800" b="1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Peligros físicos</a:t>
            </a:r>
          </a:p>
          <a:p>
            <a:pPr marL="391077" indent="-391077" algn="just">
              <a:spcBef>
                <a:spcPct val="0"/>
              </a:spcBef>
            </a:pPr>
            <a:endParaRPr lang="es-ES" altLang="fr-FR" b="1" dirty="0" smtClean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91077" indent="-391077" algn="just">
              <a:spcBef>
                <a:spcPct val="0"/>
              </a:spcBef>
            </a:pPr>
            <a:r>
              <a:rPr lang="es-ES" b="1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Peligros microbiológicos</a:t>
            </a:r>
            <a:endParaRPr lang="es-ES" sz="2800" b="1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03385" y="909218"/>
            <a:ext cx="9319846" cy="806714"/>
          </a:xfrm>
        </p:spPr>
        <p:txBody>
          <a:bodyPr tIns="180000" bIns="180000"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s-ES" dirty="0" smtClean="0">
                <a:cs typeface="Arial" charset="0"/>
              </a:rPr>
              <a:t>Análisis de peligros</a:t>
            </a:r>
            <a:endParaRPr lang="es-E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0661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78669" y="1853771"/>
            <a:ext cx="9850947" cy="4898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91077" indent="-391077" algn="just" defTabSz="1007943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2400">
                <a:solidFill>
                  <a:srgbClr val="7C8B92"/>
                </a:solidFill>
                <a:latin typeface="Arial" charset="0"/>
              </a:defRPr>
            </a:lvl1pPr>
            <a:lvl2pPr marL="755957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000">
                <a:solidFill>
                  <a:srgbClr val="7C8B92"/>
                </a:solidFill>
                <a:latin typeface="Raleway" panose="020B0503030101060003" pitchFamily="34" charset="77"/>
              </a:defRPr>
            </a:lvl2pPr>
            <a:lvl3pPr marL="1259929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>
                <a:solidFill>
                  <a:srgbClr val="7C8B92"/>
                </a:solidFill>
                <a:latin typeface="Raleway" panose="020B0503030101060003" pitchFamily="34" charset="77"/>
              </a:defRPr>
            </a:lvl3pPr>
            <a:lvl4pPr marL="1763900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600">
                <a:solidFill>
                  <a:srgbClr val="7C8B92"/>
                </a:solidFill>
                <a:latin typeface="Raleway" panose="020B0503030101060003" pitchFamily="34" charset="77"/>
              </a:defRPr>
            </a:lvl4pPr>
            <a:lvl5pPr marL="2267872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400">
                <a:solidFill>
                  <a:srgbClr val="7C8B92"/>
                </a:solidFill>
                <a:latin typeface="Raleway" panose="020B0503030101060003" pitchFamily="34" charset="77"/>
              </a:defRPr>
            </a:lvl5pPr>
            <a:lvl6pPr marL="2771844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6pPr>
            <a:lvl7pPr marL="3275815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7pPr>
            <a:lvl8pPr marL="3779787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8pPr>
            <a:lvl9pPr marL="4283758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9pPr>
          </a:lstStyle>
          <a:p>
            <a:pPr marL="0" indent="0">
              <a:buNone/>
            </a:pPr>
            <a:endParaRPr lang="es-VE" dirty="0" smtClean="0">
              <a:latin typeface="+mn-lt"/>
              <a:sym typeface="Wingdings 2"/>
            </a:endParaRPr>
          </a:p>
          <a:p>
            <a:r>
              <a:rPr lang="es-VE" dirty="0" smtClean="0">
                <a:latin typeface="+mn-lt"/>
                <a:sym typeface="Wingdings 2"/>
              </a:rPr>
              <a:t>Aditivos, enzimas y otros ingredientes</a:t>
            </a:r>
          </a:p>
          <a:p>
            <a:r>
              <a:rPr lang="es-VE" b="1" dirty="0" smtClean="0">
                <a:latin typeface="+mn-lt"/>
                <a:sym typeface="Wingdings 2"/>
              </a:rPr>
              <a:t>Alérgenos</a:t>
            </a:r>
          </a:p>
          <a:p>
            <a:r>
              <a:rPr lang="es-VE" b="1" dirty="0" smtClean="0">
                <a:latin typeface="+mn-lt"/>
                <a:sym typeface="Wingdings 2"/>
              </a:rPr>
              <a:t>Antibióticos, otros medicamentos veterinarios </a:t>
            </a:r>
          </a:p>
          <a:p>
            <a:pPr>
              <a:buNone/>
            </a:pPr>
            <a:r>
              <a:rPr lang="es-VE" b="1" dirty="0" smtClean="0">
                <a:latin typeface="+mn-lt"/>
                <a:sym typeface="Wingdings 2"/>
              </a:rPr>
              <a:t>	y biocidas</a:t>
            </a:r>
          </a:p>
          <a:p>
            <a:r>
              <a:rPr lang="es-VE" dirty="0" smtClean="0">
                <a:latin typeface="+mn-lt"/>
                <a:sym typeface="Wingdings 2"/>
              </a:rPr>
              <a:t>Pesticidas</a:t>
            </a:r>
          </a:p>
          <a:p>
            <a:r>
              <a:rPr lang="es-VE" dirty="0" smtClean="0">
                <a:latin typeface="+mn-lt"/>
                <a:sym typeface="Wingdings 2"/>
              </a:rPr>
              <a:t>Residuos de detergentes y desinfectantes</a:t>
            </a:r>
          </a:p>
          <a:p>
            <a:r>
              <a:rPr lang="es-VE" dirty="0" smtClean="0">
                <a:latin typeface="+mn-lt"/>
                <a:sym typeface="Wingdings 2"/>
              </a:rPr>
              <a:t>Dioxinas y </a:t>
            </a:r>
            <a:r>
              <a:rPr lang="es-VE" dirty="0" err="1" smtClean="0">
                <a:latin typeface="+mn-lt"/>
                <a:sym typeface="Wingdings 2"/>
              </a:rPr>
              <a:t>PCBs</a:t>
            </a:r>
            <a:endParaRPr lang="es-VE" dirty="0" smtClean="0">
              <a:latin typeface="+mn-lt"/>
              <a:sym typeface="Wingdings 2"/>
            </a:endParaRPr>
          </a:p>
          <a:p>
            <a:r>
              <a:rPr lang="es-VE" dirty="0" smtClean="0">
                <a:latin typeface="+mn-lt"/>
                <a:sym typeface="Wingdings 2"/>
              </a:rPr>
              <a:t>Metales pesados</a:t>
            </a:r>
          </a:p>
          <a:p>
            <a:r>
              <a:rPr lang="es-VE" dirty="0" smtClean="0">
                <a:latin typeface="+mn-lt"/>
                <a:sym typeface="Wingdings 2"/>
              </a:rPr>
              <a:t>Aflatoxina M1</a:t>
            </a:r>
          </a:p>
          <a:p>
            <a:r>
              <a:rPr lang="es-VE" dirty="0" smtClean="0">
                <a:latin typeface="+mn-lt"/>
                <a:sym typeface="Wingdings 2"/>
              </a:rPr>
              <a:t>Otros como migraciones a partir de materiales en contacto con alimentos, humos, … </a:t>
            </a:r>
          </a:p>
          <a:p>
            <a:endParaRPr lang="es-VE" dirty="0" smtClean="0">
              <a:latin typeface="+mn-lt"/>
              <a:sym typeface="Wingdings 2"/>
            </a:endParaRPr>
          </a:p>
          <a:p>
            <a:endParaRPr lang="es-VE" dirty="0" smtClean="0">
              <a:latin typeface="+mn-lt"/>
              <a:sym typeface="Wingdings 2"/>
            </a:endParaRPr>
          </a:p>
          <a:p>
            <a:endParaRPr lang="es-VE" dirty="0" smtClean="0">
              <a:latin typeface="+mn-lt"/>
              <a:sym typeface="Wingdings 2"/>
            </a:endParaRPr>
          </a:p>
          <a:p>
            <a:endParaRPr lang="es-VE" dirty="0" smtClean="0">
              <a:latin typeface="+mn-lt"/>
              <a:sym typeface="Wingdings 2"/>
            </a:endParaRPr>
          </a:p>
          <a:p>
            <a:pPr marL="0" indent="0">
              <a:buNone/>
            </a:pPr>
            <a:endParaRPr lang="es-VE" dirty="0"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mtClean="0"/>
              <a:t>Resumen: peligros químicos</a:t>
            </a:r>
            <a:endParaRPr lang="es-CR"/>
          </a:p>
        </p:txBody>
      </p:sp>
      <p:sp>
        <p:nvSpPr>
          <p:cNvPr id="5" name="Ovaal 4">
            <a:extLst>
              <a:ext uri="{FF2B5EF4-FFF2-40B4-BE49-F238E27FC236}">
                <a16:creationId xmlns="" xmlns:a16="http://schemas.microsoft.com/office/drawing/2014/main" id="{4011B809-C05F-40CD-99A8-353F29E3DC60}"/>
              </a:ext>
            </a:extLst>
          </p:cNvPr>
          <p:cNvSpPr/>
          <p:nvPr/>
        </p:nvSpPr>
        <p:spPr>
          <a:xfrm>
            <a:off x="7200000" y="2050684"/>
            <a:ext cx="3491813" cy="2390687"/>
          </a:xfrm>
          <a:prstGeom prst="ellipse">
            <a:avLst/>
          </a:prstGeom>
          <a:noFill/>
          <a:ln w="412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076673DC-BD1B-44C4-8301-10A6F2C7DE4C}"/>
              </a:ext>
            </a:extLst>
          </p:cNvPr>
          <p:cNvSpPr txBox="1"/>
          <p:nvPr/>
        </p:nvSpPr>
        <p:spPr>
          <a:xfrm>
            <a:off x="7567829" y="2444799"/>
            <a:ext cx="303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R" sz="2400" b="1" dirty="0" smtClean="0">
                <a:solidFill>
                  <a:srgbClr val="7C8B92"/>
                </a:solidFill>
              </a:rPr>
              <a:t>Los más relevantes para los quesos </a:t>
            </a:r>
            <a:r>
              <a:rPr lang="es-PR" sz="2400" b="1" smtClean="0">
                <a:solidFill>
                  <a:srgbClr val="7C8B92"/>
                </a:solidFill>
              </a:rPr>
              <a:t>y productos </a:t>
            </a:r>
            <a:r>
              <a:rPr lang="es-PR" sz="2400" b="1" dirty="0" smtClean="0">
                <a:solidFill>
                  <a:srgbClr val="7C8B92"/>
                </a:solidFill>
              </a:rPr>
              <a:t>lácteos artesanos y de granja</a:t>
            </a:r>
            <a:endParaRPr lang="es-PR" sz="2400" b="1" dirty="0">
              <a:solidFill>
                <a:srgbClr val="7C8B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1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78669" y="1853771"/>
            <a:ext cx="9850947" cy="4898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91077" indent="-391077" algn="just" defTabSz="1007943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2400">
                <a:solidFill>
                  <a:srgbClr val="7C8B92"/>
                </a:solidFill>
                <a:latin typeface="Arial" charset="0"/>
              </a:defRPr>
            </a:lvl1pPr>
            <a:lvl2pPr marL="755957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000">
                <a:solidFill>
                  <a:srgbClr val="7C8B92"/>
                </a:solidFill>
                <a:latin typeface="Raleway" panose="020B0503030101060003" pitchFamily="34" charset="77"/>
              </a:defRPr>
            </a:lvl2pPr>
            <a:lvl3pPr marL="1259929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>
                <a:solidFill>
                  <a:srgbClr val="7C8B92"/>
                </a:solidFill>
                <a:latin typeface="Raleway" panose="020B0503030101060003" pitchFamily="34" charset="77"/>
              </a:defRPr>
            </a:lvl3pPr>
            <a:lvl4pPr marL="1763900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600">
                <a:solidFill>
                  <a:srgbClr val="7C8B92"/>
                </a:solidFill>
                <a:latin typeface="Raleway" panose="020B0503030101060003" pitchFamily="34" charset="77"/>
              </a:defRPr>
            </a:lvl4pPr>
            <a:lvl5pPr marL="2267872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400">
                <a:solidFill>
                  <a:srgbClr val="7C8B92"/>
                </a:solidFill>
                <a:latin typeface="Raleway" panose="020B0503030101060003" pitchFamily="34" charset="77"/>
              </a:defRPr>
            </a:lvl5pPr>
            <a:lvl6pPr marL="2771844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6pPr>
            <a:lvl7pPr marL="3275815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7pPr>
            <a:lvl8pPr marL="3779787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8pPr>
            <a:lvl9pPr marL="4283758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9pPr>
          </a:lstStyle>
          <a:p>
            <a:endParaRPr lang="es-NI" dirty="0" smtClean="0">
              <a:latin typeface="+mn-lt"/>
              <a:sym typeface="Wingdings 2"/>
            </a:endParaRPr>
          </a:p>
          <a:p>
            <a:r>
              <a:rPr lang="es-NI" dirty="0" smtClean="0">
                <a:latin typeface="+mn-lt"/>
                <a:sym typeface="Wingdings 2"/>
              </a:rPr>
              <a:t>Aditivos, enzimas y otros ingredientes</a:t>
            </a:r>
          </a:p>
          <a:p>
            <a:r>
              <a:rPr lang="es-NI" dirty="0" smtClean="0">
                <a:latin typeface="+mn-lt"/>
                <a:sym typeface="Wingdings 2"/>
              </a:rPr>
              <a:t>Alérgenos</a:t>
            </a:r>
          </a:p>
          <a:p>
            <a:r>
              <a:rPr lang="es-NI" dirty="0" smtClean="0">
                <a:latin typeface="+mn-lt"/>
                <a:sym typeface="Wingdings 2"/>
              </a:rPr>
              <a:t>Antibióticos, otros medicamentos veterinarios y biocidas</a:t>
            </a:r>
          </a:p>
          <a:p>
            <a:r>
              <a:rPr lang="es-NI" dirty="0" smtClean="0">
                <a:latin typeface="+mn-lt"/>
                <a:sym typeface="Wingdings 2"/>
              </a:rPr>
              <a:t>Pesticidas</a:t>
            </a:r>
          </a:p>
          <a:p>
            <a:r>
              <a:rPr lang="es-NI" dirty="0" smtClean="0">
                <a:latin typeface="+mn-lt"/>
                <a:sym typeface="Wingdings 2"/>
              </a:rPr>
              <a:t>Restos de detergentes y desinfectantes</a:t>
            </a:r>
          </a:p>
          <a:p>
            <a:r>
              <a:rPr lang="es-NI" dirty="0" smtClean="0">
                <a:latin typeface="+mn-lt"/>
                <a:sym typeface="Wingdings 2"/>
              </a:rPr>
              <a:t>Dioxinas and </a:t>
            </a:r>
            <a:r>
              <a:rPr lang="es-NI" dirty="0" err="1" smtClean="0">
                <a:latin typeface="+mn-lt"/>
                <a:sym typeface="Wingdings 2"/>
              </a:rPr>
              <a:t>PCBs</a:t>
            </a:r>
            <a:endParaRPr lang="es-NI" dirty="0" smtClean="0">
              <a:latin typeface="+mn-lt"/>
              <a:sym typeface="Wingdings 2"/>
            </a:endParaRPr>
          </a:p>
          <a:p>
            <a:r>
              <a:rPr lang="es-NI" dirty="0" smtClean="0">
                <a:latin typeface="+mn-lt"/>
                <a:sym typeface="Wingdings 2"/>
              </a:rPr>
              <a:t>Metales pesados</a:t>
            </a:r>
          </a:p>
          <a:p>
            <a:r>
              <a:rPr lang="es-NI" dirty="0" smtClean="0">
                <a:latin typeface="+mn-lt"/>
                <a:sym typeface="Wingdings 2"/>
              </a:rPr>
              <a:t>Aflatoxina M1</a:t>
            </a:r>
          </a:p>
          <a:p>
            <a:r>
              <a:rPr lang="es-NI" dirty="0" smtClean="0">
                <a:latin typeface="+mn-lt"/>
                <a:sym typeface="Wingdings 2"/>
              </a:rPr>
              <a:t>Otros, como migraciones de componentes del material en contacto con los alimentos, humo, … </a:t>
            </a:r>
          </a:p>
          <a:p>
            <a:endParaRPr lang="es-NI" dirty="0" smtClean="0">
              <a:latin typeface="+mn-lt"/>
              <a:sym typeface="Wingdings 2"/>
            </a:endParaRPr>
          </a:p>
          <a:p>
            <a:endParaRPr lang="es-NI" dirty="0" smtClean="0">
              <a:latin typeface="+mn-lt"/>
              <a:sym typeface="Wingdings 2"/>
            </a:endParaRPr>
          </a:p>
          <a:p>
            <a:endParaRPr lang="es-NI" dirty="0" smtClean="0">
              <a:latin typeface="+mn-lt"/>
              <a:sym typeface="Wingdings 2"/>
            </a:endParaRPr>
          </a:p>
          <a:p>
            <a:endParaRPr lang="es-NI" dirty="0" smtClean="0">
              <a:latin typeface="+mn-lt"/>
              <a:sym typeface="Wingdings 2"/>
            </a:endParaRPr>
          </a:p>
          <a:p>
            <a:pPr marL="0" indent="0">
              <a:buNone/>
            </a:pPr>
            <a:endParaRPr lang="es-NI" dirty="0"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Peligros químicos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7833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B9B39425-773C-4F47-B2BB-429F77D32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1188000"/>
            <a:ext cx="9221689" cy="535531"/>
          </a:xfrm>
        </p:spPr>
        <p:txBody>
          <a:bodyPr/>
          <a:lstStyle/>
          <a:p>
            <a:r>
              <a:rPr lang="es-PE" dirty="0" smtClean="0"/>
              <a:t>Aditivos, enzimas y otros ingredientes</a:t>
            </a:r>
            <a:endParaRPr lang="es-P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E5B20C3-FC53-429A-AB30-2F1544D70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="" xmlns:a16="http://schemas.microsoft.com/office/drawing/2014/main" id="{3B3418CC-8F68-4014-8EBF-D5959FD1CC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6175" y="2268538"/>
            <a:ext cx="5829300" cy="4371975"/>
          </a:xfrm>
        </p:spPr>
      </p:pic>
    </p:spTree>
    <p:extLst>
      <p:ext uri="{BB962C8B-B14F-4D97-AF65-F5344CB8AC3E}">
        <p14:creationId xmlns:p14="http://schemas.microsoft.com/office/powerpoint/2010/main" val="339995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A31244D3-231B-4D64-9530-A59BFF8B1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2268000"/>
            <a:ext cx="9672472" cy="43732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PR" dirty="0" smtClean="0"/>
              <a:t>Peligros:</a:t>
            </a:r>
          </a:p>
          <a:p>
            <a:r>
              <a:rPr lang="es-PR" dirty="0" smtClean="0"/>
              <a:t>Uso de aditivos y enzimas no autorizados o en dosis no autorizadas</a:t>
            </a:r>
          </a:p>
          <a:p>
            <a:r>
              <a:rPr lang="es-PR" dirty="0" smtClean="0"/>
              <a:t>Uso de ingredientes contaminados</a:t>
            </a:r>
          </a:p>
          <a:p>
            <a:endParaRPr lang="en-GB" dirty="0"/>
          </a:p>
          <a:p>
            <a:pPr marL="0" indent="0">
              <a:buNone/>
            </a:pPr>
            <a:r>
              <a:rPr lang="es-UY" dirty="0" smtClean="0"/>
              <a:t>Medidas preventivas:</a:t>
            </a:r>
          </a:p>
          <a:p>
            <a:r>
              <a:rPr lang="es-UY" dirty="0" smtClean="0"/>
              <a:t>Utilizar solo aditivos y enzimas autorizados</a:t>
            </a:r>
          </a:p>
          <a:p>
            <a:r>
              <a:rPr lang="es-GT" dirty="0" smtClean="0">
                <a:sym typeface="Wingdings 2"/>
              </a:rPr>
              <a:t>Suministrarse de proveedores de confianza</a:t>
            </a:r>
          </a:p>
          <a:p>
            <a:r>
              <a:rPr lang="es-GT" dirty="0" smtClean="0">
                <a:sym typeface="Wingdings 2"/>
              </a:rPr>
              <a:t>Almacenar respetando las condiciones recomendadas</a:t>
            </a:r>
          </a:p>
          <a:p>
            <a:r>
              <a:rPr lang="es-GT" dirty="0" smtClean="0">
                <a:sym typeface="Wingdings 2"/>
              </a:rPr>
              <a:t>Preparar, medir y dosificar correctamente</a:t>
            </a:r>
            <a:endParaRPr lang="es-GT" dirty="0">
              <a:sym typeface="Wingdings 2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CDE86E9F-2A36-411D-B744-B7203B494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B9B39425-773C-4F47-B2BB-429F77D32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1188000"/>
            <a:ext cx="9221689" cy="535531"/>
          </a:xfrm>
        </p:spPr>
        <p:txBody>
          <a:bodyPr/>
          <a:lstStyle/>
          <a:p>
            <a:r>
              <a:rPr lang="es-PE" dirty="0" smtClean="0"/>
              <a:t>Aditivos, enzimas y otros ingredientes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699053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D88A3A89-2BFD-48B5-B185-DA83768ED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 smtClean="0"/>
              <a:t>Alérgenos</a:t>
            </a:r>
            <a:endParaRPr lang="es-UY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="" xmlns:a16="http://schemas.microsoft.com/office/drawing/2014/main" id="{AEBE8BBF-FCB2-487A-9E9B-AA57F4BD2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6063" y="2111625"/>
            <a:ext cx="7809524" cy="4000000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7AB257FF-1DC7-4AC7-AA7E-64177D482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7" name="Tekstvak 6">
            <a:extLst>
              <a:ext uri="{FF2B5EF4-FFF2-40B4-BE49-F238E27FC236}">
                <a16:creationId xmlns="" xmlns:a16="http://schemas.microsoft.com/office/drawing/2014/main" id="{3AF7D618-1D45-4ADA-8A75-9ED1D46E518E}"/>
              </a:ext>
            </a:extLst>
          </p:cNvPr>
          <p:cNvSpPr txBox="1"/>
          <p:nvPr/>
        </p:nvSpPr>
        <p:spPr>
          <a:xfrm>
            <a:off x="6673851" y="6093024"/>
            <a:ext cx="2591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Image source: eufic.org</a:t>
            </a:r>
          </a:p>
        </p:txBody>
      </p:sp>
    </p:spTree>
    <p:extLst>
      <p:ext uri="{BB962C8B-B14F-4D97-AF65-F5344CB8AC3E}">
        <p14:creationId xmlns:p14="http://schemas.microsoft.com/office/powerpoint/2010/main" val="1595439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E53301C2-8F2E-4599-937D-D83F03484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PA" b="1" dirty="0" smtClean="0"/>
              <a:t>Peligro:</a:t>
            </a:r>
            <a:endParaRPr lang="es-PA" dirty="0" smtClean="0"/>
          </a:p>
          <a:p>
            <a:r>
              <a:rPr lang="es-PA" dirty="0" smtClean="0"/>
              <a:t>La presencia de alérgenos puede significar un riesgo importante para la salud del consumidor</a:t>
            </a:r>
          </a:p>
          <a:p>
            <a:endParaRPr lang="es-PA" dirty="0" smtClean="0"/>
          </a:p>
          <a:p>
            <a:pPr marL="0" indent="0">
              <a:buNone/>
            </a:pPr>
            <a:r>
              <a:rPr lang="es-PA" b="1" dirty="0" smtClean="0"/>
              <a:t>Medidas preventivas:</a:t>
            </a:r>
          </a:p>
          <a:p>
            <a:r>
              <a:rPr lang="es-PA" dirty="0" smtClean="0"/>
              <a:t>Evaluar la presencia de alérgenos en los ingredientes</a:t>
            </a:r>
          </a:p>
          <a:p>
            <a:r>
              <a:rPr lang="es-PA" dirty="0" smtClean="0"/>
              <a:t>La presencia de ingredientes alergénicos, incluida la leche, debe declararse con arreglo al Reg. (UE)Nº 1169/2011</a:t>
            </a:r>
          </a:p>
          <a:p>
            <a:r>
              <a:rPr lang="es-PA" dirty="0" smtClean="0"/>
              <a:t>Precaución: a veces, la presencia de un alérgeno en un ingrediente o aditivo no es muy evidente, como la lisozima de huevo</a:t>
            </a:r>
          </a:p>
          <a:p>
            <a:endParaRPr lang="es-PA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7C73F7F9-4DD7-4E79-847E-A4E204062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D88A3A89-2BFD-48B5-B185-DA83768E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88000"/>
            <a:ext cx="6480000" cy="535531"/>
          </a:xfrm>
        </p:spPr>
        <p:txBody>
          <a:bodyPr/>
          <a:lstStyle/>
          <a:p>
            <a:r>
              <a:rPr lang="es-UY" dirty="0" smtClean="0"/>
              <a:t>Alérgenos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296041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678993D-F00C-4231-88DC-BA68ACDEF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14" y="1188000"/>
            <a:ext cx="10073157" cy="535531"/>
          </a:xfrm>
        </p:spPr>
        <p:txBody>
          <a:bodyPr/>
          <a:lstStyle/>
          <a:p>
            <a:r>
              <a:rPr lang="es-ES" dirty="0" smtClean="0"/>
              <a:t>Antibióticos, otros medicamentos veterinarios y biocidas</a:t>
            </a:r>
            <a:endParaRPr lang="es-ES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="" xmlns:a16="http://schemas.microsoft.com/office/drawing/2014/main" id="{C7585EC9-0E18-4550-A0F1-55D22B038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373" y="1786425"/>
            <a:ext cx="3467100" cy="2314575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6346262-4DEE-446B-AB7C-49E8F2F1F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9BB8E0CB-7F41-4480-ABA3-EA9A6BE99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820" y="1723531"/>
            <a:ext cx="4410868" cy="4410868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="" xmlns:a16="http://schemas.microsoft.com/office/drawing/2014/main" id="{AE138069-2A96-48AD-A727-195A0952270B}"/>
              </a:ext>
            </a:extLst>
          </p:cNvPr>
          <p:cNvSpPr txBox="1"/>
          <p:nvPr/>
        </p:nvSpPr>
        <p:spPr>
          <a:xfrm>
            <a:off x="553373" y="4096672"/>
            <a:ext cx="290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1400" smtClean="0"/>
              <a:t>Fuente: Delaval</a:t>
            </a:r>
            <a:endParaRPr lang="es-PA" sz="1400"/>
          </a:p>
        </p:txBody>
      </p:sp>
      <p:pic>
        <p:nvPicPr>
          <p:cNvPr id="5" name="Afbeelding 4">
            <a:extLst>
              <a:ext uri="{FF2B5EF4-FFF2-40B4-BE49-F238E27FC236}">
                <a16:creationId xmlns="" xmlns:a16="http://schemas.microsoft.com/office/drawing/2014/main" id="{9CA96A12-0127-4C5D-B9E8-7311082AA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675" y="4250560"/>
            <a:ext cx="2902775" cy="2180306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="" xmlns:a16="http://schemas.microsoft.com/office/drawing/2014/main" id="{F9127F70-7B6E-4A7B-AC7A-5621CE25EF44}"/>
              </a:ext>
            </a:extLst>
          </p:cNvPr>
          <p:cNvSpPr txBox="1"/>
          <p:nvPr/>
        </p:nvSpPr>
        <p:spPr>
          <a:xfrm>
            <a:off x="2443131" y="6430866"/>
            <a:ext cx="290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400" smtClean="0"/>
              <a:t>Fuente: dvm360.org</a:t>
            </a:r>
            <a:endParaRPr lang="es-GT" sz="1400"/>
          </a:p>
        </p:txBody>
      </p:sp>
    </p:spTree>
    <p:extLst>
      <p:ext uri="{BB962C8B-B14F-4D97-AF65-F5344CB8AC3E}">
        <p14:creationId xmlns:p14="http://schemas.microsoft.com/office/powerpoint/2010/main" val="3974804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B2F67076-F605-4DC8-94EB-4613EBC81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2064804"/>
            <a:ext cx="9672471" cy="437322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dirty="0" smtClean="0"/>
              <a:t>Peligros:</a:t>
            </a:r>
          </a:p>
          <a:p>
            <a:r>
              <a:rPr lang="es-ES" dirty="0" smtClean="0"/>
              <a:t>La leche que contiene residuos de medicamentos veterinarios, incluidos los tratamientos con antibióticos y antiparasitarios, puede suponer un riesgo para la salud humana</a:t>
            </a:r>
          </a:p>
          <a:p>
            <a:r>
              <a:rPr lang="es-ES" dirty="0" smtClean="0"/>
              <a:t>Los antibióticos pueden inhibir el desarrollo de cultivos iniciadores</a:t>
            </a:r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dirty="0" smtClean="0"/>
              <a:t>Medidas preventivas:</a:t>
            </a:r>
          </a:p>
          <a:p>
            <a:r>
              <a:rPr lang="es-ES" dirty="0" smtClean="0"/>
              <a:t>Usar medicamentos autorizados, seguir las instrucciones para un uso correcto</a:t>
            </a:r>
          </a:p>
          <a:p>
            <a:r>
              <a:rPr lang="es-ES" dirty="0" smtClean="0"/>
              <a:t>Ordeñar de modo separado a los animales en tratamiento y excluir esta leche de la cadena alimentaria</a:t>
            </a: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40C2FE91-D998-4864-B21B-34C7B8921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48849-D6B1-47DD-8642-93FE977772B5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6" name="Titel 1">
            <a:extLst>
              <a:ext uri="{FF2B5EF4-FFF2-40B4-BE49-F238E27FC236}">
                <a16:creationId xmlns="" xmlns:a16="http://schemas.microsoft.com/office/drawing/2014/main" id="{5678993D-F00C-4231-88DC-BA68ACDEF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14" y="1188000"/>
            <a:ext cx="10073157" cy="535531"/>
          </a:xfrm>
        </p:spPr>
        <p:txBody>
          <a:bodyPr/>
          <a:lstStyle/>
          <a:p>
            <a:r>
              <a:rPr lang="es-ES" dirty="0" smtClean="0"/>
              <a:t>Antibióticos, otros medicamentos veterinarios y biocidas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5783549"/>
      </p:ext>
    </p:extLst>
  </p:cSld>
  <p:clrMapOvr>
    <a:masterClrMapping/>
  </p:clrMapOvr>
</p:sld>
</file>

<file path=ppt/theme/theme1.xml><?xml version="1.0" encoding="utf-8"?>
<a:theme xmlns:a="http://schemas.openxmlformats.org/drawingml/2006/main" name="theacheesy-powerpoint-templat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ción2" id="{0927257C-B099-B746-A77C-42A2877B0F22}" vid="{71AD7792-0123-8E4C-91D1-8D1880D9DB1F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theacheesy-powerpoint-template</Template>
  <TotalTime>830</TotalTime>
  <Words>727</Words>
  <Application>Microsoft Macintosh PowerPoint</Application>
  <PresentationFormat>Personalizado</PresentationFormat>
  <Paragraphs>134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theacheesy-powerpoint-template</vt:lpstr>
      <vt:lpstr>Peligros Químicos</vt:lpstr>
      <vt:lpstr>Análisis de peligros</vt:lpstr>
      <vt:lpstr>Peligros químicos</vt:lpstr>
      <vt:lpstr>Aditivos, enzimas y otros ingredientes</vt:lpstr>
      <vt:lpstr>Aditivos, enzimas y otros ingredientes</vt:lpstr>
      <vt:lpstr>Alérgenos</vt:lpstr>
      <vt:lpstr>Alérgenos</vt:lpstr>
      <vt:lpstr>Antibióticos, otros medicamentos veterinarios y biocidas</vt:lpstr>
      <vt:lpstr>Antibióticos, otros medicamentos veterinarios y biocidas</vt:lpstr>
      <vt:lpstr>Pesticidas </vt:lpstr>
      <vt:lpstr>Pesticidas </vt:lpstr>
      <vt:lpstr>Residuos de detergentes y desinfectantes </vt:lpstr>
      <vt:lpstr>Residuos de detergentes y desinfectantes </vt:lpstr>
      <vt:lpstr>Dioxinas y bifenilos policlorados (PCBs)</vt:lpstr>
      <vt:lpstr>Dioxinas y bifenilos policlorados (PCBs)</vt:lpstr>
      <vt:lpstr>Aflatoxina M1</vt:lpstr>
      <vt:lpstr>Aflatoxina M1</vt:lpstr>
      <vt:lpstr>Peligros diversos:</vt:lpstr>
      <vt:lpstr>Peligros diversos:</vt:lpstr>
      <vt:lpstr>Resumen: peligros químicos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admin</dc:creator>
  <cp:lastModifiedBy>Remedios Carrasco Sánchez</cp:lastModifiedBy>
  <cp:revision>60</cp:revision>
  <dcterms:created xsi:type="dcterms:W3CDTF">2018-03-29T13:52:13Z</dcterms:created>
  <dcterms:modified xsi:type="dcterms:W3CDTF">2019-09-06T12:01:32Z</dcterms:modified>
</cp:coreProperties>
</file>