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3" r:id="rId1"/>
  </p:sldMasterIdLst>
  <p:notesMasterIdLst>
    <p:notesMasterId r:id="rId25"/>
  </p:notesMasterIdLst>
  <p:sldIdLst>
    <p:sldId id="275" r:id="rId2"/>
    <p:sldId id="261" r:id="rId3"/>
    <p:sldId id="277" r:id="rId4"/>
    <p:sldId id="283" r:id="rId5"/>
    <p:sldId id="282" r:id="rId6"/>
    <p:sldId id="284" r:id="rId7"/>
    <p:sldId id="286" r:id="rId8"/>
    <p:sldId id="278" r:id="rId9"/>
    <p:sldId id="279" r:id="rId10"/>
    <p:sldId id="280" r:id="rId11"/>
    <p:sldId id="325" r:id="rId12"/>
    <p:sldId id="315" r:id="rId13"/>
    <p:sldId id="316" r:id="rId14"/>
    <p:sldId id="317" r:id="rId15"/>
    <p:sldId id="318" r:id="rId16"/>
    <p:sldId id="321" r:id="rId17"/>
    <p:sldId id="305" r:id="rId18"/>
    <p:sldId id="306" r:id="rId19"/>
    <p:sldId id="308" r:id="rId20"/>
    <p:sldId id="307" r:id="rId21"/>
    <p:sldId id="309" r:id="rId22"/>
    <p:sldId id="382" r:id="rId23"/>
    <p:sldId id="326" r:id="rId24"/>
  </p:sldIdLst>
  <p:sldSz cx="10691813" cy="7559675"/>
  <p:notesSz cx="6858000" cy="9144000"/>
  <p:defaultTextStyle>
    <a:defPPr>
      <a:defRPr lang="es-ES"/>
    </a:defPPr>
    <a:lvl1pPr marL="0" algn="l" defTabSz="995507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381">
          <p15:clr>
            <a:srgbClr val="A4A3A4"/>
          </p15:clr>
        </p15:guide>
        <p15:guide id="2" pos="336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F3F93"/>
    <a:srgbClr val="7C8B92"/>
    <a:srgbClr val="C79CC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610"/>
    <p:restoredTop sz="94674"/>
  </p:normalViewPr>
  <p:slideViewPr>
    <p:cSldViewPr snapToGrid="0" snapToObjects="1">
      <p:cViewPr>
        <p:scale>
          <a:sx n="74" d="100"/>
          <a:sy n="74" d="100"/>
        </p:scale>
        <p:origin x="-600" y="340"/>
      </p:cViewPr>
      <p:guideLst>
        <p:guide orient="horz" pos="2381"/>
        <p:guide pos="336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5687BA-B981-4AB8-8CB6-47AEE13AE693}" type="datetimeFigureOut">
              <a:rPr lang="fr-FR" smtClean="0"/>
              <a:pPr/>
              <a:t>28/07/2019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82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0BBDAC-15FD-498C-82AC-388570E53C3B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2576362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over 1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BC3EE84D-19EE-4BA2-B9F6-6C82BED26023}" type="datetime1">
              <a:rPr lang="es-ES" smtClean="0"/>
              <a:pPr/>
              <a:t>28/07/2019</a:t>
            </a:fld>
            <a:endParaRPr lang="es-ES" dirty="0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xmlns="" id="{E2372B66-59FC-0240-ADB6-D009464B70F6}"/>
              </a:ext>
            </a:extLst>
          </p:cNvPr>
          <p:cNvSpPr/>
          <p:nvPr userDrawn="1"/>
        </p:nvSpPr>
        <p:spPr>
          <a:xfrm>
            <a:off x="180000" y="180000"/>
            <a:ext cx="10332000" cy="6480000"/>
          </a:xfrm>
          <a:prstGeom prst="rect">
            <a:avLst/>
          </a:prstGeom>
          <a:solidFill>
            <a:srgbClr val="0F3F9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843588"/>
            <a:ext cx="9088041" cy="256478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800" b="1" i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4576971"/>
            <a:ext cx="8018860" cy="1825171"/>
          </a:xfrm>
        </p:spPr>
        <p:txBody>
          <a:bodyPr>
            <a:normAutofit/>
          </a:bodyPr>
          <a:lstStyle>
            <a:lvl1pPr marL="0" indent="0" algn="ctr">
              <a:buNone/>
              <a:defRPr sz="3200" b="0" i="0">
                <a:solidFill>
                  <a:schemeClr val="bg1"/>
                </a:solidFill>
                <a:latin typeface="+mn-lt"/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xmlns="" id="{DB444C59-4955-4543-AE5E-F2A112FBC9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901406" y="1674986"/>
            <a:ext cx="889000" cy="88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5535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>
            <a:extLst>
              <a:ext uri="{FF2B5EF4-FFF2-40B4-BE49-F238E27FC236}">
                <a16:creationId xmlns:a16="http://schemas.microsoft.com/office/drawing/2014/main" xmlns="" id="{CC71EECA-1624-AE4A-B618-10C7DFE11DF3}"/>
              </a:ext>
            </a:extLst>
          </p:cNvPr>
          <p:cNvSpPr/>
          <p:nvPr userDrawn="1"/>
        </p:nvSpPr>
        <p:spPr>
          <a:xfrm>
            <a:off x="180000" y="180000"/>
            <a:ext cx="10332000" cy="6480000"/>
          </a:xfrm>
          <a:prstGeom prst="rect">
            <a:avLst/>
          </a:prstGeom>
          <a:solidFill>
            <a:srgbClr val="0F3F9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000" dirty="0">
              <a:solidFill>
                <a:schemeClr val="bg1"/>
              </a:solidFill>
              <a:latin typeface="Raleway" panose="020B0503030101060003" pitchFamily="34" charset="77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00" y="1822018"/>
            <a:ext cx="4588261" cy="2564781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800" b="1" i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0000" y="4518463"/>
            <a:ext cx="4588261" cy="1825171"/>
          </a:xfrm>
        </p:spPr>
        <p:txBody>
          <a:bodyPr>
            <a:normAutofit/>
          </a:bodyPr>
          <a:lstStyle>
            <a:lvl1pPr marL="0" indent="0" algn="l">
              <a:buNone/>
              <a:defRPr sz="3200" b="0" i="0">
                <a:solidFill>
                  <a:schemeClr val="bg1"/>
                </a:solidFill>
                <a:latin typeface="+mn-lt"/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fr-FR" dirty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D4E71-0E59-47E8-A7FD-92592B8B339A}" type="datetime1">
              <a:rPr lang="es-ES" smtClean="0"/>
              <a:pPr/>
              <a:t>28/07/2019</a:t>
            </a:fld>
            <a:endParaRPr lang="es-ES"/>
          </a:p>
        </p:txBody>
      </p:sp>
      <p:sp>
        <p:nvSpPr>
          <p:cNvPr id="7" name="Marcador de posición de imagen 6">
            <a:extLst>
              <a:ext uri="{FF2B5EF4-FFF2-40B4-BE49-F238E27FC236}">
                <a16:creationId xmlns:a16="http://schemas.microsoft.com/office/drawing/2014/main" xmlns="" id="{A07BE98D-A221-CF43-AB11-15B55C57408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457825" y="180001"/>
            <a:ext cx="5062538" cy="6479999"/>
          </a:xfrm>
        </p:spPr>
        <p:txBody>
          <a:bodyPr/>
          <a:lstStyle/>
          <a:p>
            <a:r>
              <a:rPr lang="fr-FR"/>
              <a:t>Cliquez sur l'icône pour ajouter une image</a:t>
            </a:r>
            <a:endParaRPr lang="es-ES" dirty="0"/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xmlns="" id="{CF9E603E-102D-934B-AFFC-2A6B0293A82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01317" y="570121"/>
            <a:ext cx="889000" cy="88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034760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0000" y="2223436"/>
            <a:ext cx="9223200" cy="4321110"/>
          </a:xfrm>
        </p:spPr>
        <p:txBody>
          <a:bodyPr>
            <a:normAutofit/>
          </a:bodyPr>
          <a:lstStyle>
            <a:lvl1pPr>
              <a:defRPr sz="2800">
                <a:latin typeface="+mn-lt"/>
              </a:defRPr>
            </a:lvl1pPr>
            <a:lvl2pPr>
              <a:defRPr sz="2800">
                <a:latin typeface="+mn-lt"/>
              </a:defRPr>
            </a:lvl2pPr>
            <a:lvl3pPr>
              <a:defRPr sz="2800">
                <a:latin typeface="+mn-lt"/>
              </a:defRPr>
            </a:lvl3pPr>
            <a:lvl4pPr>
              <a:defRPr sz="2800">
                <a:latin typeface="+mn-lt"/>
              </a:defRPr>
            </a:lvl4pPr>
            <a:lvl5pPr>
              <a:defRPr sz="2800">
                <a:latin typeface="+mn-lt"/>
              </a:defRPr>
            </a:lvl5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7EE638E2-5008-4BBD-A1D6-34B6EC96C1C4}" type="datetime1">
              <a:rPr lang="es-ES" smtClean="0"/>
              <a:pPr/>
              <a:t>28/07/2019</a:t>
            </a:fld>
            <a:endParaRPr lang="es-E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xmlns="" id="{E8D60490-BED1-284F-A972-300D677C47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1188000"/>
            <a:ext cx="6480000" cy="535531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2" name="Marcador de posición de pie de página 16">
            <a:extLst>
              <a:ext uri="{FF2B5EF4-FFF2-40B4-BE49-F238E27FC236}">
                <a16:creationId xmlns:a16="http://schemas.microsoft.com/office/drawing/2014/main" xmlns="" id="{98DD3D9E-107F-B24E-95AD-EFABF26305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19999" y="385405"/>
            <a:ext cx="4958905" cy="24622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endParaRPr lang="es-E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xmlns="" id="{B1BFD536-13F6-5E4E-B1A6-314AE239E334}"/>
              </a:ext>
            </a:extLst>
          </p:cNvPr>
          <p:cNvSpPr txBox="1">
            <a:spLocks/>
          </p:cNvSpPr>
          <p:nvPr userDrawn="1"/>
        </p:nvSpPr>
        <p:spPr>
          <a:xfrm>
            <a:off x="9791058" y="423486"/>
            <a:ext cx="601414" cy="260373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r" defTabSz="995507" rtl="0" eaLnBrk="1" latinLnBrk="0" hangingPunct="1">
              <a:defRPr sz="1800" b="0" i="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97754" algn="l" defTabSz="995507" rtl="0" eaLnBrk="1" latinLnBrk="0" hangingPunct="1">
              <a:defRPr sz="1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5507" algn="l" defTabSz="995507" rtl="0" eaLnBrk="1" latinLnBrk="0" hangingPunct="1">
              <a:defRPr sz="1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93261" algn="l" defTabSz="995507" rtl="0" eaLnBrk="1" latinLnBrk="0" hangingPunct="1">
              <a:defRPr sz="1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91015" algn="l" defTabSz="995507" rtl="0" eaLnBrk="1" latinLnBrk="0" hangingPunct="1">
              <a:defRPr sz="1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88768" algn="l" defTabSz="995507" rtl="0" eaLnBrk="1" latinLnBrk="0" hangingPunct="1">
              <a:defRPr sz="1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86522" algn="l" defTabSz="995507" rtl="0" eaLnBrk="1" latinLnBrk="0" hangingPunct="1">
              <a:defRPr sz="1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84275" algn="l" defTabSz="995507" rtl="0" eaLnBrk="1" latinLnBrk="0" hangingPunct="1">
              <a:defRPr sz="1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82029" algn="l" defTabSz="995507" rtl="0" eaLnBrk="1" latinLnBrk="0" hangingPunct="1">
              <a:defRPr sz="1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6D58402-3526-944D-8FA7-DCB69ADEB382}" type="slidenum">
              <a:rPr lang="es-ES" smtClean="0">
                <a:latin typeface="+mn-lt"/>
              </a:rPr>
              <a:pPr/>
              <a:t>‹#›</a:t>
            </a:fld>
            <a:endParaRPr lang="es-E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812928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1188000"/>
            <a:ext cx="6480000" cy="535531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+mn-lt"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000" y="2012414"/>
            <a:ext cx="4544021" cy="4796544"/>
          </a:xfrm>
        </p:spPr>
        <p:txBody>
          <a:bodyPr>
            <a:normAutofit/>
          </a:bodyPr>
          <a:lstStyle>
            <a:lvl1pPr>
              <a:defRPr sz="2800">
                <a:latin typeface="+mn-lt"/>
              </a:defRPr>
            </a:lvl1pPr>
            <a:lvl2pPr>
              <a:defRPr sz="2800">
                <a:latin typeface="+mn-lt"/>
              </a:defRPr>
            </a:lvl2pPr>
            <a:lvl3pPr>
              <a:defRPr sz="2800">
                <a:latin typeface="+mn-lt"/>
              </a:defRPr>
            </a:lvl3pPr>
            <a:lvl4pPr>
              <a:defRPr sz="2800">
                <a:latin typeface="+mn-lt"/>
              </a:defRPr>
            </a:lvl4pPr>
            <a:lvl5pPr>
              <a:defRPr sz="2800">
                <a:latin typeface="+mn-lt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>
            <a:normAutofit/>
          </a:bodyPr>
          <a:lstStyle>
            <a:lvl1pPr>
              <a:defRPr sz="2800">
                <a:latin typeface="+mn-lt"/>
              </a:defRPr>
            </a:lvl1pPr>
            <a:lvl2pPr>
              <a:defRPr sz="2800">
                <a:latin typeface="+mn-lt"/>
              </a:defRPr>
            </a:lvl2pPr>
            <a:lvl3pPr>
              <a:defRPr sz="2800">
                <a:latin typeface="+mn-lt"/>
              </a:defRPr>
            </a:lvl3pPr>
            <a:lvl4pPr>
              <a:defRPr sz="2800">
                <a:latin typeface="+mn-lt"/>
              </a:defRPr>
            </a:lvl4pPr>
            <a:lvl5pPr>
              <a:defRPr sz="2800">
                <a:latin typeface="+mn-lt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8AE6529B-3748-4D06-BE80-7BD6B574300C}" type="datetime1">
              <a:rPr lang="es-ES" smtClean="0"/>
              <a:pPr/>
              <a:t>28/07/2019</a:t>
            </a:fld>
            <a:endParaRPr lang="es-ES"/>
          </a:p>
        </p:txBody>
      </p:sp>
      <p:sp>
        <p:nvSpPr>
          <p:cNvPr id="10" name="Marcador de posición de pie de página 16">
            <a:extLst>
              <a:ext uri="{FF2B5EF4-FFF2-40B4-BE49-F238E27FC236}">
                <a16:creationId xmlns:a16="http://schemas.microsoft.com/office/drawing/2014/main" xmlns="" id="{85504963-2C18-0F4B-A10B-6543C17FEC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19999" y="385405"/>
            <a:ext cx="4958905" cy="24622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endParaRPr lang="es-ES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xmlns="" id="{B1BFD536-13F6-5E4E-B1A6-314AE239E334}"/>
              </a:ext>
            </a:extLst>
          </p:cNvPr>
          <p:cNvSpPr txBox="1">
            <a:spLocks/>
          </p:cNvSpPr>
          <p:nvPr userDrawn="1"/>
        </p:nvSpPr>
        <p:spPr>
          <a:xfrm>
            <a:off x="9791058" y="423486"/>
            <a:ext cx="601414" cy="260373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r" defTabSz="995507" rtl="0" eaLnBrk="1" latinLnBrk="0" hangingPunct="1">
              <a:defRPr sz="1800" b="0" i="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97754" algn="l" defTabSz="995507" rtl="0" eaLnBrk="1" latinLnBrk="0" hangingPunct="1">
              <a:defRPr sz="1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5507" algn="l" defTabSz="995507" rtl="0" eaLnBrk="1" latinLnBrk="0" hangingPunct="1">
              <a:defRPr sz="1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93261" algn="l" defTabSz="995507" rtl="0" eaLnBrk="1" latinLnBrk="0" hangingPunct="1">
              <a:defRPr sz="1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91015" algn="l" defTabSz="995507" rtl="0" eaLnBrk="1" latinLnBrk="0" hangingPunct="1">
              <a:defRPr sz="1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88768" algn="l" defTabSz="995507" rtl="0" eaLnBrk="1" latinLnBrk="0" hangingPunct="1">
              <a:defRPr sz="1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86522" algn="l" defTabSz="995507" rtl="0" eaLnBrk="1" latinLnBrk="0" hangingPunct="1">
              <a:defRPr sz="1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84275" algn="l" defTabSz="995507" rtl="0" eaLnBrk="1" latinLnBrk="0" hangingPunct="1">
              <a:defRPr sz="1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82029" algn="l" defTabSz="995507" rtl="0" eaLnBrk="1" latinLnBrk="0" hangingPunct="1">
              <a:defRPr sz="1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6D58402-3526-944D-8FA7-DCB69ADEB382}" type="slidenum">
              <a:rPr lang="es-ES" smtClean="0">
                <a:latin typeface="+mn-lt"/>
              </a:rPr>
              <a:pPr/>
              <a:t>‹#›</a:t>
            </a:fld>
            <a:endParaRPr lang="es-E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82861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Only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1188000"/>
            <a:ext cx="6480000" cy="535531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+mn-lt"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7938B-3524-4028-9B4C-C47B0B60ED6F}" type="datetime1">
              <a:rPr lang="es-ES" smtClean="0"/>
              <a:pPr/>
              <a:t>28/07/2019</a:t>
            </a:fld>
            <a:endParaRPr lang="es-ES"/>
          </a:p>
        </p:txBody>
      </p:sp>
      <p:sp>
        <p:nvSpPr>
          <p:cNvPr id="8" name="Marcador de posición de pie de página 16">
            <a:extLst>
              <a:ext uri="{FF2B5EF4-FFF2-40B4-BE49-F238E27FC236}">
                <a16:creationId xmlns:a16="http://schemas.microsoft.com/office/drawing/2014/main" xmlns="" id="{BED3E04C-3071-6A47-8C59-AF60499FDB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19999" y="385405"/>
            <a:ext cx="4958905" cy="24622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  <a:latin typeface="Raleway" panose="020B0503030101060003" pitchFamily="34" charset="77"/>
              </a:defRPr>
            </a:lvl1pPr>
          </a:lstStyle>
          <a:p>
            <a:endParaRPr lang="es-E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1BFD536-13F6-5E4E-B1A6-314AE239E334}"/>
              </a:ext>
            </a:extLst>
          </p:cNvPr>
          <p:cNvSpPr txBox="1">
            <a:spLocks/>
          </p:cNvSpPr>
          <p:nvPr userDrawn="1"/>
        </p:nvSpPr>
        <p:spPr>
          <a:xfrm>
            <a:off x="9791058" y="423486"/>
            <a:ext cx="601414" cy="260373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r" defTabSz="995507" rtl="0" eaLnBrk="1" latinLnBrk="0" hangingPunct="1">
              <a:defRPr sz="1800" b="0" i="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97754" algn="l" defTabSz="995507" rtl="0" eaLnBrk="1" latinLnBrk="0" hangingPunct="1">
              <a:defRPr sz="1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5507" algn="l" defTabSz="995507" rtl="0" eaLnBrk="1" latinLnBrk="0" hangingPunct="1">
              <a:defRPr sz="1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93261" algn="l" defTabSz="995507" rtl="0" eaLnBrk="1" latinLnBrk="0" hangingPunct="1">
              <a:defRPr sz="1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91015" algn="l" defTabSz="995507" rtl="0" eaLnBrk="1" latinLnBrk="0" hangingPunct="1">
              <a:defRPr sz="1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88768" algn="l" defTabSz="995507" rtl="0" eaLnBrk="1" latinLnBrk="0" hangingPunct="1">
              <a:defRPr sz="1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86522" algn="l" defTabSz="995507" rtl="0" eaLnBrk="1" latinLnBrk="0" hangingPunct="1">
              <a:defRPr sz="1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84275" algn="l" defTabSz="995507" rtl="0" eaLnBrk="1" latinLnBrk="0" hangingPunct="1">
              <a:defRPr sz="1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82029" algn="l" defTabSz="995507" rtl="0" eaLnBrk="1" latinLnBrk="0" hangingPunct="1">
              <a:defRPr sz="1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6D58402-3526-944D-8FA7-DCB69ADEB382}" type="slidenum">
              <a:rPr lang="es-ES" smtClean="0">
                <a:latin typeface="+mn-lt"/>
              </a:rPr>
              <a:pPr/>
              <a:t>‹#›</a:t>
            </a:fld>
            <a:endParaRPr lang="es-E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574446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with descrip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2249805"/>
            <a:ext cx="3448388" cy="1069395"/>
          </a:xfrm>
          <a:prstGeom prst="rect">
            <a:avLst/>
          </a:prstGeom>
        </p:spPr>
        <p:txBody>
          <a:bodyPr anchor="b"/>
          <a:lstStyle>
            <a:lvl1pPr>
              <a:defRPr sz="3527">
                <a:latin typeface="+mn-lt"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188000"/>
            <a:ext cx="5412730" cy="5272724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0000" y="3524400"/>
            <a:ext cx="3448388" cy="2946626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latin typeface="+mn-lt"/>
              </a:defRPr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5B2B5-5C90-4F66-94BC-916E25B3AB36}" type="datetime1">
              <a:rPr lang="es-ES" smtClean="0"/>
              <a:pPr/>
              <a:t>28/07/2019</a:t>
            </a:fld>
            <a:endParaRPr lang="es-ES"/>
          </a:p>
        </p:txBody>
      </p:sp>
      <p:sp>
        <p:nvSpPr>
          <p:cNvPr id="10" name="Marcador de posición de pie de página 16">
            <a:extLst>
              <a:ext uri="{FF2B5EF4-FFF2-40B4-BE49-F238E27FC236}">
                <a16:creationId xmlns:a16="http://schemas.microsoft.com/office/drawing/2014/main" xmlns="" id="{EF4F9487-70B4-924E-B547-E9779FA09F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19999" y="385405"/>
            <a:ext cx="4958905" cy="24622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  <a:latin typeface="Raleway" panose="020B0503030101060003" pitchFamily="34" charset="77"/>
              </a:defRPr>
            </a:lvl1pPr>
          </a:lstStyle>
          <a:p>
            <a:endParaRPr lang="es-E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xmlns="" id="{B1BFD536-13F6-5E4E-B1A6-314AE239E334}"/>
              </a:ext>
            </a:extLst>
          </p:cNvPr>
          <p:cNvSpPr txBox="1">
            <a:spLocks/>
          </p:cNvSpPr>
          <p:nvPr userDrawn="1"/>
        </p:nvSpPr>
        <p:spPr>
          <a:xfrm>
            <a:off x="9791058" y="423486"/>
            <a:ext cx="601414" cy="260373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r" defTabSz="995507" rtl="0" eaLnBrk="1" latinLnBrk="0" hangingPunct="1">
              <a:defRPr sz="1800" b="0" i="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97754" algn="l" defTabSz="995507" rtl="0" eaLnBrk="1" latinLnBrk="0" hangingPunct="1">
              <a:defRPr sz="1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5507" algn="l" defTabSz="995507" rtl="0" eaLnBrk="1" latinLnBrk="0" hangingPunct="1">
              <a:defRPr sz="1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93261" algn="l" defTabSz="995507" rtl="0" eaLnBrk="1" latinLnBrk="0" hangingPunct="1">
              <a:defRPr sz="1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91015" algn="l" defTabSz="995507" rtl="0" eaLnBrk="1" latinLnBrk="0" hangingPunct="1">
              <a:defRPr sz="1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88768" algn="l" defTabSz="995507" rtl="0" eaLnBrk="1" latinLnBrk="0" hangingPunct="1">
              <a:defRPr sz="1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86522" algn="l" defTabSz="995507" rtl="0" eaLnBrk="1" latinLnBrk="0" hangingPunct="1">
              <a:defRPr sz="1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84275" algn="l" defTabSz="995507" rtl="0" eaLnBrk="1" latinLnBrk="0" hangingPunct="1">
              <a:defRPr sz="1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82029" algn="l" defTabSz="995507" rtl="0" eaLnBrk="1" latinLnBrk="0" hangingPunct="1">
              <a:defRPr sz="1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6D58402-3526-944D-8FA7-DCB69ADEB382}" type="slidenum">
              <a:rPr lang="es-ES" smtClean="0">
                <a:latin typeface="+mn-lt"/>
              </a:rPr>
              <a:pPr/>
              <a:t>‹#›</a:t>
            </a:fld>
            <a:endParaRPr lang="es-E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4367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0000" y="1188000"/>
            <a:ext cx="6480000" cy="535531"/>
          </a:xfrm>
        </p:spPr>
        <p:txBody>
          <a:bodyPr/>
          <a:lstStyle>
            <a:lvl1pPr>
              <a:defRPr sz="32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800">
                <a:latin typeface="+mn-lt"/>
              </a:defRPr>
            </a:lvl1pPr>
            <a:lvl2pPr>
              <a:defRPr sz="2800">
                <a:latin typeface="+mn-lt"/>
              </a:defRPr>
            </a:lvl2pPr>
            <a:lvl3pPr>
              <a:defRPr sz="2800">
                <a:latin typeface="+mn-lt"/>
              </a:defRPr>
            </a:lvl3pPr>
            <a:lvl4pPr>
              <a:defRPr sz="2800">
                <a:latin typeface="+mn-lt"/>
              </a:defRPr>
            </a:lvl4pPr>
            <a:lvl5pPr>
              <a:defRPr sz="2800">
                <a:latin typeface="+mn-lt"/>
              </a:defRPr>
            </a:lvl5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877FD-2AD8-4AFC-AF91-137709C34DF2}" type="datetime1">
              <a:rPr lang="es-ES" smtClean="0"/>
              <a:pPr>
                <a:defRPr/>
              </a:pPr>
              <a:t>28/07/2019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 lIns="104287" tIns="52144" rIns="104287" bIns="52144"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C5748849-D6B1-47DD-8642-93FE977772B5}" type="slidenum">
              <a:rPr lang="fr-FR" smtClean="0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927153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jpe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xmlns="" id="{71F119AC-8F79-A642-BD43-DCC09CC44EA8}"/>
              </a:ext>
            </a:extLst>
          </p:cNvPr>
          <p:cNvSpPr/>
          <p:nvPr/>
        </p:nvSpPr>
        <p:spPr>
          <a:xfrm>
            <a:off x="226503" y="192947"/>
            <a:ext cx="10293291" cy="721453"/>
          </a:xfrm>
          <a:prstGeom prst="rect">
            <a:avLst/>
          </a:prstGeom>
          <a:solidFill>
            <a:srgbClr val="0F3F9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0000" y="2268000"/>
            <a:ext cx="9221689" cy="43732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Editar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78905" y="385405"/>
            <a:ext cx="2527546" cy="24622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r">
              <a:defRPr sz="10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C9ECA6C7-4B29-44FE-8679-B4482F3620DF}" type="datetime1">
              <a:rPr lang="es-ES" smtClean="0"/>
              <a:pPr/>
              <a:t>28/07/2019</a:t>
            </a:fld>
            <a:endParaRPr lang="es-E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xmlns="" id="{B1BFD536-13F6-5E4E-B1A6-314AE239E3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791058" y="423486"/>
            <a:ext cx="601414" cy="260373"/>
          </a:xfrm>
          <a:prstGeom prst="rect">
            <a:avLst/>
          </a:prstGeom>
        </p:spPr>
        <p:txBody>
          <a:bodyPr/>
          <a:lstStyle>
            <a:lvl1pPr algn="r">
              <a:defRPr sz="1800" b="0" i="0">
                <a:solidFill>
                  <a:schemeClr val="bg1">
                    <a:lumMod val="65000"/>
                  </a:schemeClr>
                </a:solidFill>
                <a:latin typeface="+mn-lt"/>
              </a:defRPr>
            </a:lvl1pPr>
          </a:lstStyle>
          <a:p>
            <a:fld id="{16D58402-3526-944D-8FA7-DCB69ADEB382}" type="slidenum">
              <a:rPr lang="es-ES" smtClean="0"/>
              <a:pPr/>
              <a:t>‹#›</a:t>
            </a:fld>
            <a:endParaRPr lang="es-ES" dirty="0"/>
          </a:p>
        </p:txBody>
      </p:sp>
      <p:sp>
        <p:nvSpPr>
          <p:cNvPr id="13" name="Marcador de posición de título 12">
            <a:extLst>
              <a:ext uri="{FF2B5EF4-FFF2-40B4-BE49-F238E27FC236}">
                <a16:creationId xmlns:a16="http://schemas.microsoft.com/office/drawing/2014/main" xmlns="" id="{6340486D-649A-AE4B-9D65-E1F39C3525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1188000"/>
            <a:ext cx="6480000" cy="978729"/>
          </a:xfrm>
          <a:prstGeom prst="rect">
            <a:avLst/>
          </a:prstGeom>
        </p:spPr>
        <p:txBody>
          <a:bodyPr vert="horz" lIns="91440" tIns="45720" rIns="91440" bIns="45720" rtlCol="0" anchor="t" anchorCtr="0">
            <a:spAutoFit/>
          </a:bodyPr>
          <a:lstStyle/>
          <a:p>
            <a:r>
              <a:rPr lang="es-ES" dirty="0"/>
              <a:t>Haga clic para modificar el estilo de título del patrón</a:t>
            </a:r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xmlns="" id="{6D353053-93F6-FF49-B5AE-67B70836734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20000" y="6898633"/>
            <a:ext cx="1568314" cy="297029"/>
          </a:xfrm>
          <a:prstGeom prst="rect">
            <a:avLst/>
          </a:prstGeom>
        </p:spPr>
      </p:pic>
      <p:sp>
        <p:nvSpPr>
          <p:cNvPr id="17" name="Marcador de posición de pie de página 16">
            <a:extLst>
              <a:ext uri="{FF2B5EF4-FFF2-40B4-BE49-F238E27FC236}">
                <a16:creationId xmlns:a16="http://schemas.microsoft.com/office/drawing/2014/main" xmlns="" id="{CB97A4CD-F7B3-9143-A065-E5CBBE7E23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19999" y="385405"/>
            <a:ext cx="4958905" cy="24622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endParaRPr lang="es-ES" dirty="0"/>
          </a:p>
        </p:txBody>
      </p:sp>
      <p:pic>
        <p:nvPicPr>
          <p:cNvPr id="19" name="Imagen 18">
            <a:extLst>
              <a:ext uri="{FF2B5EF4-FFF2-40B4-BE49-F238E27FC236}">
                <a16:creationId xmlns:a16="http://schemas.microsoft.com/office/drawing/2014/main" xmlns="" id="{189D5F3B-B776-EC41-B9BE-CC5051C52C2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491950" y="6898633"/>
            <a:ext cx="1464801" cy="297029"/>
          </a:xfrm>
          <a:prstGeom prst="rect">
            <a:avLst/>
          </a:prstGeom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xmlns="" id="{4E6A24CB-D4A7-E34E-BA99-C24DB40D1CA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582717" y="6811812"/>
            <a:ext cx="1234566" cy="562168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xmlns="" id="{DB444C59-4955-4543-AE5E-F2A112FBC9DE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251739" y="109173"/>
            <a:ext cx="889000" cy="889000"/>
          </a:xfrm>
          <a:prstGeom prst="rect">
            <a:avLst/>
          </a:prstGeom>
        </p:spPr>
      </p:pic>
      <p:pic>
        <p:nvPicPr>
          <p:cNvPr id="12" name="Image 5">
            <a:extLst>
              <a:ext uri="{FF2B5EF4-FFF2-40B4-BE49-F238E27FC236}">
                <a16:creationId xmlns:a16="http://schemas.microsoft.com/office/drawing/2014/main" xmlns="" id="{22A7282A-F2F6-46C7-B280-77A7362F7391}"/>
              </a:ext>
            </a:extLst>
          </p:cNvPr>
          <p:cNvPicPr/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-147" b="-147"/>
          <a:stretch/>
        </p:blipFill>
        <p:spPr bwMode="auto">
          <a:xfrm>
            <a:off x="4781865" y="6928753"/>
            <a:ext cx="678351" cy="23678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891079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83" r:id="rId2"/>
    <p:sldLayoutId id="2147483675" r:id="rId3"/>
    <p:sldLayoutId id="2147483677" r:id="rId4"/>
    <p:sldLayoutId id="2147483679" r:id="rId5"/>
    <p:sldLayoutId id="2147483682" r:id="rId6"/>
    <p:sldLayoutId id="2147483684" r:id="rId7"/>
  </p:sldLayoutIdLst>
  <p:hf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3200" b="1" i="0" kern="1200">
          <a:solidFill>
            <a:srgbClr val="0F3F93"/>
          </a:solidFill>
          <a:latin typeface="+mn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2800" kern="1200">
          <a:solidFill>
            <a:srgbClr val="7C8B92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800" kern="1200">
          <a:solidFill>
            <a:srgbClr val="7C8B92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800" kern="1200">
          <a:solidFill>
            <a:srgbClr val="7C8B92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800" kern="1200">
          <a:solidFill>
            <a:srgbClr val="7C8B92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800" kern="1200">
          <a:solidFill>
            <a:srgbClr val="7C8B92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E945406F-1FBD-1B49-9D32-0EF93CFEC9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1886" y="2366131"/>
            <a:ext cx="9088041" cy="2564781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200"/>
              </a:spcAft>
            </a:pPr>
            <a:r>
              <a:rPr lang="pl-PL" sz="4600" dirty="0" smtClean="0">
                <a:latin typeface="+mn-lt"/>
              </a:rPr>
              <a:t>Część</a:t>
            </a:r>
            <a:r>
              <a:rPr lang="es-ES" sz="4600" dirty="0" smtClean="0">
                <a:latin typeface="+mn-lt"/>
              </a:rPr>
              <a:t> </a:t>
            </a:r>
            <a:r>
              <a:rPr lang="pl-PL" sz="4600" dirty="0" smtClean="0">
                <a:latin typeface="+mn-lt"/>
              </a:rPr>
              <a:t>1B</a:t>
            </a:r>
            <a:r>
              <a:rPr lang="es-ES" sz="4600" dirty="0">
                <a:latin typeface="+mn-lt"/>
              </a:rPr>
              <a:t/>
            </a:r>
            <a:br>
              <a:rPr lang="es-ES" sz="4600" dirty="0">
                <a:latin typeface="+mn-lt"/>
              </a:rPr>
            </a:br>
            <a:r>
              <a:rPr lang="pl-PL" sz="4600" dirty="0" smtClean="0">
                <a:latin typeface="+mn-lt"/>
              </a:rPr>
              <a:t>Identyfikacja zagrożeń i działania zapobiegawcze</a:t>
            </a:r>
            <a:endParaRPr lang="es-ES" sz="4600" dirty="0">
              <a:latin typeface="+mn-lt"/>
            </a:endParaRP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xmlns="" id="{CD026449-F327-4106-B369-E329DC2F2441}"/>
              </a:ext>
            </a:extLst>
          </p:cNvPr>
          <p:cNvSpPr txBox="1"/>
          <p:nvPr/>
        </p:nvSpPr>
        <p:spPr>
          <a:xfrm>
            <a:off x="209862" y="6091215"/>
            <a:ext cx="10300741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200" i="1" dirty="0" smtClean="0">
                <a:solidFill>
                  <a:schemeClr val="bg1"/>
                </a:solidFill>
              </a:rPr>
              <a:t> Niniejsza praca ma licencję </a:t>
            </a:r>
            <a:r>
              <a:rPr lang="en-US" sz="1200" i="1" dirty="0" smtClean="0">
                <a:solidFill>
                  <a:schemeClr val="bg1"/>
                </a:solidFill>
              </a:rPr>
              <a:t> Creative Commons Attribution-</a:t>
            </a:r>
            <a:r>
              <a:rPr lang="en-US" sz="1200" i="1" dirty="0" err="1" smtClean="0">
                <a:solidFill>
                  <a:schemeClr val="bg1"/>
                </a:solidFill>
              </a:rPr>
              <a:t>NonCommercial</a:t>
            </a:r>
            <a:r>
              <a:rPr lang="en-US" sz="1200" i="1" dirty="0" smtClean="0">
                <a:solidFill>
                  <a:schemeClr val="bg1"/>
                </a:solidFill>
              </a:rPr>
              <a:t>-</a:t>
            </a:r>
            <a:r>
              <a:rPr lang="en-US" sz="1200" i="1" dirty="0" err="1" smtClean="0">
                <a:solidFill>
                  <a:schemeClr val="bg1"/>
                </a:solidFill>
              </a:rPr>
              <a:t>NoDerivatives</a:t>
            </a:r>
            <a:r>
              <a:rPr lang="en-US" sz="1200" i="1" dirty="0" smtClean="0">
                <a:solidFill>
                  <a:schemeClr val="bg1"/>
                </a:solidFill>
              </a:rPr>
              <a:t> 4.0 International License. </a:t>
            </a:r>
            <a:r>
              <a:rPr lang="pl-PL" sz="1200" i="1" dirty="0" smtClean="0">
                <a:solidFill>
                  <a:schemeClr val="bg1"/>
                </a:solidFill>
              </a:rPr>
              <a:t>Aby zapoznać się z kopią tej licencji </a:t>
            </a:r>
            <a:r>
              <a:rPr lang="en-US" sz="1200" i="1" dirty="0" smtClean="0">
                <a:solidFill>
                  <a:schemeClr val="bg1"/>
                </a:solidFill>
              </a:rPr>
              <a:t>, </a:t>
            </a:r>
          </a:p>
          <a:p>
            <a:pPr algn="ctr"/>
            <a:r>
              <a:rPr lang="pl-PL" sz="1200" i="1" dirty="0" smtClean="0">
                <a:solidFill>
                  <a:schemeClr val="bg1"/>
                </a:solidFill>
              </a:rPr>
              <a:t>Wejdź na stronę </a:t>
            </a:r>
            <a:r>
              <a:rPr lang="en-US" sz="1200" i="1" dirty="0" smtClean="0">
                <a:solidFill>
                  <a:schemeClr val="bg1"/>
                </a:solidFill>
              </a:rPr>
              <a:t> http://creativecommons.org/licenses/by-nc-nd/4.0/ </a:t>
            </a:r>
            <a:r>
              <a:rPr lang="pl-PL" sz="1200" i="1" dirty="0" smtClean="0">
                <a:solidFill>
                  <a:schemeClr val="bg1"/>
                </a:solidFill>
              </a:rPr>
              <a:t>lub napisz do </a:t>
            </a:r>
            <a:r>
              <a:rPr lang="en-US" sz="1200" i="1" dirty="0" smtClean="0">
                <a:solidFill>
                  <a:schemeClr val="bg1"/>
                </a:solidFill>
              </a:rPr>
              <a:t>Creative Commons, PO Box 1866, Mountain View, CA 94042, USA</a:t>
            </a:r>
            <a:endParaRPr lang="en-GB" sz="1200" dirty="0" smtClean="0">
              <a:solidFill>
                <a:schemeClr val="bg1"/>
              </a:solidFill>
            </a:endParaRPr>
          </a:p>
          <a:p>
            <a:pPr algn="ctr"/>
            <a:endParaRPr lang="en-GB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424564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45A089D6-5C24-4A2E-A37C-BD2D8607C8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622" y="1046679"/>
            <a:ext cx="9966960" cy="978729"/>
          </a:xfrm>
        </p:spPr>
        <p:txBody>
          <a:bodyPr/>
          <a:lstStyle/>
          <a:p>
            <a:r>
              <a:rPr lang="pl-PL" dirty="0" smtClean="0"/>
              <a:t>Ciała obce</a:t>
            </a:r>
            <a:r>
              <a:rPr lang="en-GB" dirty="0" smtClean="0"/>
              <a:t>: </a:t>
            </a:r>
            <a:r>
              <a:rPr lang="pl-PL" dirty="0" smtClean="0"/>
              <a:t>szkło, plastik i metale ze sprzętu i pomieszczeń</a:t>
            </a:r>
            <a:endParaRPr lang="en-GB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xmlns="" id="{112BF465-D1D3-4D13-86DD-002BA5ED43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000" y="1800957"/>
            <a:ext cx="9221689" cy="4757777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pl-PL" sz="4400" b="1" dirty="0" smtClean="0">
                <a:solidFill>
                  <a:schemeClr val="tx1"/>
                </a:solidFill>
              </a:rPr>
              <a:t>Zagrożenie</a:t>
            </a:r>
            <a:endParaRPr lang="en-GB" sz="4400" b="1" dirty="0">
              <a:solidFill>
                <a:schemeClr val="tx1"/>
              </a:solidFill>
            </a:endParaRPr>
          </a:p>
          <a:p>
            <a:r>
              <a:rPr lang="pl-PL" sz="4000" dirty="0" smtClean="0">
                <a:solidFill>
                  <a:schemeClr val="tx1"/>
                </a:solidFill>
              </a:rPr>
              <a:t>Odłamki i fragmenty pochodzące z uszkodzonych maszyn i połamane cząstki stwarzają poważne zagrożenie dla zdrowia ludzi</a:t>
            </a:r>
            <a:r>
              <a:rPr lang="en-GB" sz="4000" dirty="0" smtClean="0">
                <a:solidFill>
                  <a:schemeClr val="tx1"/>
                </a:solidFill>
              </a:rPr>
              <a:t>. </a:t>
            </a:r>
            <a:endParaRPr lang="en-GB" sz="4000" dirty="0">
              <a:solidFill>
                <a:schemeClr val="tx1"/>
              </a:solidFill>
            </a:endParaRPr>
          </a:p>
          <a:p>
            <a:r>
              <a:rPr lang="en-GB" sz="4000" dirty="0" smtClean="0">
                <a:solidFill>
                  <a:schemeClr val="tx1"/>
                </a:solidFill>
              </a:rPr>
              <a:t>(</a:t>
            </a:r>
            <a:r>
              <a:rPr lang="pl-PL" sz="4000" dirty="0" smtClean="0">
                <a:solidFill>
                  <a:schemeClr val="tx1"/>
                </a:solidFill>
              </a:rPr>
              <a:t>Fragmenty</a:t>
            </a:r>
            <a:r>
              <a:rPr lang="en-GB" sz="4000" dirty="0" smtClean="0">
                <a:solidFill>
                  <a:schemeClr val="tx1"/>
                </a:solidFill>
              </a:rPr>
              <a:t>) </a:t>
            </a:r>
            <a:r>
              <a:rPr lang="pl-PL" sz="4000" dirty="0" smtClean="0">
                <a:solidFill>
                  <a:schemeClr val="tx1"/>
                </a:solidFill>
              </a:rPr>
              <a:t>opakowań z dodatków i innych składników mogą spowodować ryzyko zadławienia</a:t>
            </a:r>
            <a:r>
              <a:rPr lang="en-GB" sz="3500" dirty="0" smtClean="0">
                <a:solidFill>
                  <a:schemeClr val="tx1"/>
                </a:solidFill>
              </a:rPr>
              <a:t>. </a:t>
            </a:r>
            <a:endParaRPr lang="en-GB" sz="35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sz="26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pl-PL" sz="4400" b="1" dirty="0" smtClean="0">
                <a:solidFill>
                  <a:schemeClr val="tx1"/>
                </a:solidFill>
              </a:rPr>
              <a:t>Metody zapobiegawcze</a:t>
            </a:r>
            <a:endParaRPr lang="en-GB" sz="4400" b="1" dirty="0">
              <a:solidFill>
                <a:schemeClr val="tx1"/>
              </a:solidFill>
            </a:endParaRPr>
          </a:p>
          <a:p>
            <a:r>
              <a:rPr lang="pl-PL" sz="4000" dirty="0" smtClean="0">
                <a:solidFill>
                  <a:schemeClr val="tx1"/>
                </a:solidFill>
              </a:rPr>
              <a:t>Dbać o dobry stan pomieszczeń i urządzeń</a:t>
            </a:r>
            <a:r>
              <a:rPr lang="en-GB" sz="4000" dirty="0" smtClean="0">
                <a:solidFill>
                  <a:schemeClr val="tx1"/>
                </a:solidFill>
              </a:rPr>
              <a:t>. </a:t>
            </a:r>
            <a:endParaRPr lang="en-GB" sz="4000" dirty="0">
              <a:solidFill>
                <a:schemeClr val="tx1"/>
              </a:solidFill>
            </a:endParaRPr>
          </a:p>
          <a:p>
            <a:r>
              <a:rPr lang="pl-PL" sz="4000" dirty="0" smtClean="0">
                <a:solidFill>
                  <a:schemeClr val="tx1"/>
                </a:solidFill>
              </a:rPr>
              <a:t>Sprawdzać stan elementów szklanych i metalowych przed i po produkcji</a:t>
            </a:r>
            <a:r>
              <a:rPr lang="en-GB" sz="4000" dirty="0" smtClean="0">
                <a:solidFill>
                  <a:schemeClr val="tx1"/>
                </a:solidFill>
              </a:rPr>
              <a:t>. </a:t>
            </a:r>
            <a:endParaRPr lang="en-GB" sz="4000" dirty="0">
              <a:solidFill>
                <a:schemeClr val="tx1"/>
              </a:solidFill>
            </a:endParaRPr>
          </a:p>
          <a:p>
            <a:r>
              <a:rPr lang="pl-PL" sz="4000" dirty="0" smtClean="0">
                <a:solidFill>
                  <a:schemeClr val="tx1"/>
                </a:solidFill>
              </a:rPr>
              <a:t>Stłuczki szklane powinny być zarejestrowane a produkcja zatrzymana do czasu sprzątnięcia. Produkt podejrzany o zanieczyszczenie powinien zostać zniszczony. </a:t>
            </a:r>
            <a:r>
              <a:rPr lang="en-GB" sz="4000" dirty="0" smtClean="0">
                <a:solidFill>
                  <a:schemeClr val="tx1"/>
                </a:solidFill>
              </a:rPr>
              <a:t> </a:t>
            </a:r>
            <a:r>
              <a:rPr lang="pl-PL" sz="4000" dirty="0" smtClean="0">
                <a:solidFill>
                  <a:schemeClr val="tx1"/>
                </a:solidFill>
              </a:rPr>
              <a:t>Po uprzątnięciu zbitego szkła powinno się zmienić ubranie robocze. </a:t>
            </a:r>
            <a:r>
              <a:rPr lang="en-GB" sz="4000" dirty="0" smtClean="0">
                <a:solidFill>
                  <a:schemeClr val="tx1"/>
                </a:solidFill>
              </a:rPr>
              <a:t> </a:t>
            </a:r>
            <a:endParaRPr lang="en-GB" sz="4000" dirty="0">
              <a:solidFill>
                <a:schemeClr val="tx1"/>
              </a:solidFill>
            </a:endParaRPr>
          </a:p>
          <a:p>
            <a:r>
              <a:rPr lang="pl-PL" sz="4000" dirty="0" smtClean="0">
                <a:solidFill>
                  <a:schemeClr val="tx1"/>
                </a:solidFill>
              </a:rPr>
              <a:t>Usuwać wszelkie zużyte opakowania po dodatkach i składnikach natychmiast po użyciu</a:t>
            </a:r>
            <a:r>
              <a:rPr lang="en-GB" sz="4000" dirty="0" smtClean="0">
                <a:solidFill>
                  <a:schemeClr val="tx1"/>
                </a:solidFill>
              </a:rPr>
              <a:t>. </a:t>
            </a:r>
            <a:endParaRPr lang="en-GB" sz="40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xmlns="" id="{11B7980B-D7DB-43AD-8EEA-14072D3CAD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748849-D6B1-47DD-8642-93FE977772B5}" type="slidenum">
              <a:rPr lang="fr-FR" smtClean="0"/>
              <a:pPr>
                <a:defRPr/>
              </a:pPr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3065280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378669" y="1853771"/>
            <a:ext cx="9850947" cy="48987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91077" indent="-391077" algn="just" defTabSz="1007943">
              <a:lnSpc>
                <a:spcPct val="9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 sz="2400">
                <a:solidFill>
                  <a:srgbClr val="7C8B92"/>
                </a:solidFill>
                <a:latin typeface="Arial" charset="0"/>
              </a:defRPr>
            </a:lvl1pPr>
            <a:lvl2pPr marL="755957" indent="-251986" defTabSz="1007943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2000">
                <a:solidFill>
                  <a:srgbClr val="7C8B92"/>
                </a:solidFill>
                <a:latin typeface="Raleway" panose="020B0503030101060003" pitchFamily="34" charset="77"/>
              </a:defRPr>
            </a:lvl2pPr>
            <a:lvl3pPr marL="1259929" indent="-251986" defTabSz="1007943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800">
                <a:solidFill>
                  <a:srgbClr val="7C8B92"/>
                </a:solidFill>
                <a:latin typeface="Raleway" panose="020B0503030101060003" pitchFamily="34" charset="77"/>
              </a:defRPr>
            </a:lvl3pPr>
            <a:lvl4pPr marL="1763900" indent="-251986" defTabSz="1007943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600">
                <a:solidFill>
                  <a:srgbClr val="7C8B92"/>
                </a:solidFill>
                <a:latin typeface="Raleway" panose="020B0503030101060003" pitchFamily="34" charset="77"/>
              </a:defRPr>
            </a:lvl4pPr>
            <a:lvl5pPr marL="2267872" indent="-251986" defTabSz="1007943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400">
                <a:solidFill>
                  <a:srgbClr val="7C8B92"/>
                </a:solidFill>
                <a:latin typeface="Raleway" panose="020B0503030101060003" pitchFamily="34" charset="77"/>
              </a:defRPr>
            </a:lvl5pPr>
            <a:lvl6pPr marL="2771844" indent="-251986" defTabSz="1007943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/>
            </a:lvl6pPr>
            <a:lvl7pPr marL="3275815" indent="-251986" defTabSz="1007943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/>
            </a:lvl7pPr>
            <a:lvl8pPr marL="3779787" indent="-251986" defTabSz="1007943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/>
            </a:lvl8pPr>
            <a:lvl9pPr marL="4283758" indent="-251986" defTabSz="1007943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/>
            </a:lvl9pPr>
          </a:lstStyle>
          <a:p>
            <a:pPr marL="0" indent="0">
              <a:buNone/>
            </a:pPr>
            <a:endParaRPr lang="en-US" dirty="0">
              <a:latin typeface="+mn-lt"/>
              <a:sym typeface="Wingdings 2"/>
            </a:endParaRPr>
          </a:p>
          <a:p>
            <a:r>
              <a:rPr lang="en-US" b="1" i="1" dirty="0">
                <a:solidFill>
                  <a:schemeClr val="tx1"/>
                </a:solidFill>
                <a:latin typeface="+mn-lt"/>
                <a:sym typeface="Wingdings 2"/>
              </a:rPr>
              <a:t>Brucella</a:t>
            </a:r>
            <a:r>
              <a:rPr lang="en-US" b="1" dirty="0">
                <a:solidFill>
                  <a:schemeClr val="tx1"/>
                </a:solidFill>
                <a:latin typeface="+mn-lt"/>
                <a:sym typeface="Wingdings 2"/>
              </a:rPr>
              <a:t> </a:t>
            </a:r>
            <a:r>
              <a:rPr lang="en-US" b="1" dirty="0" err="1">
                <a:solidFill>
                  <a:schemeClr val="tx1"/>
                </a:solidFill>
                <a:latin typeface="+mn-lt"/>
                <a:sym typeface="Wingdings 2"/>
              </a:rPr>
              <a:t>spp</a:t>
            </a:r>
            <a:r>
              <a:rPr lang="en-US" b="1" dirty="0">
                <a:solidFill>
                  <a:schemeClr val="tx1"/>
                </a:solidFill>
                <a:latin typeface="+mn-lt"/>
                <a:sym typeface="Wingdings 2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+mn-lt"/>
                <a:sym typeface="Wingdings 2"/>
              </a:rPr>
              <a:t>(</a:t>
            </a:r>
            <a:r>
              <a:rPr lang="pl-PL" dirty="0" smtClean="0">
                <a:solidFill>
                  <a:schemeClr val="tx1"/>
                </a:solidFill>
                <a:latin typeface="+mn-lt"/>
                <a:sym typeface="Wingdings 2"/>
              </a:rPr>
              <a:t>z wyjątkiem </a:t>
            </a:r>
            <a:r>
              <a:rPr lang="en-US" i="1" dirty="0" smtClean="0">
                <a:solidFill>
                  <a:schemeClr val="tx1"/>
                </a:solidFill>
                <a:latin typeface="+mn-lt"/>
                <a:sym typeface="Wingdings 2"/>
              </a:rPr>
              <a:t>B</a:t>
            </a:r>
            <a:r>
              <a:rPr lang="en-US" i="1" dirty="0">
                <a:solidFill>
                  <a:schemeClr val="tx1"/>
                </a:solidFill>
                <a:latin typeface="+mn-lt"/>
                <a:sym typeface="Wingdings 2"/>
              </a:rPr>
              <a:t>. </a:t>
            </a:r>
            <a:r>
              <a:rPr lang="en-US" i="1" dirty="0" err="1">
                <a:solidFill>
                  <a:schemeClr val="tx1"/>
                </a:solidFill>
                <a:latin typeface="+mn-lt"/>
                <a:sym typeface="Wingdings 2"/>
              </a:rPr>
              <a:t>ovis</a:t>
            </a:r>
            <a:r>
              <a:rPr lang="en-US" dirty="0">
                <a:solidFill>
                  <a:schemeClr val="tx1"/>
                </a:solidFill>
                <a:latin typeface="+mn-lt"/>
                <a:sym typeface="Wingdings 2"/>
              </a:rPr>
              <a:t> </a:t>
            </a:r>
            <a:r>
              <a:rPr lang="pl-PL" dirty="0" smtClean="0">
                <a:solidFill>
                  <a:schemeClr val="tx1"/>
                </a:solidFill>
                <a:latin typeface="+mn-lt"/>
                <a:sym typeface="Wingdings 2"/>
              </a:rPr>
              <a:t>która nie jest chorobotwórcza dla ludzi</a:t>
            </a:r>
            <a:r>
              <a:rPr lang="en-US" dirty="0" smtClean="0">
                <a:solidFill>
                  <a:schemeClr val="tx1"/>
                </a:solidFill>
                <a:latin typeface="+mn-lt"/>
                <a:sym typeface="Wingdings 2"/>
              </a:rPr>
              <a:t>)</a:t>
            </a:r>
            <a:endParaRPr lang="en-US" dirty="0">
              <a:solidFill>
                <a:schemeClr val="tx1"/>
              </a:solidFill>
              <a:latin typeface="+mn-lt"/>
              <a:sym typeface="Wingdings 2"/>
            </a:endParaRPr>
          </a:p>
          <a:p>
            <a:r>
              <a:rPr lang="en-US" b="1" i="1" dirty="0">
                <a:solidFill>
                  <a:schemeClr val="tx1"/>
                </a:solidFill>
                <a:latin typeface="+mn-lt"/>
                <a:sym typeface="Wingdings 2"/>
              </a:rPr>
              <a:t>Mycobacterium </a:t>
            </a:r>
            <a:r>
              <a:rPr lang="en-US" b="1" i="1" dirty="0" err="1">
                <a:solidFill>
                  <a:schemeClr val="tx1"/>
                </a:solidFill>
                <a:latin typeface="+mn-lt"/>
                <a:sym typeface="Wingdings 2"/>
              </a:rPr>
              <a:t>bovis</a:t>
            </a:r>
            <a:r>
              <a:rPr lang="en-US" b="1" i="1" dirty="0">
                <a:solidFill>
                  <a:schemeClr val="tx1"/>
                </a:solidFill>
                <a:latin typeface="+mn-lt"/>
                <a:sym typeface="Wingdings 2"/>
              </a:rPr>
              <a:t> </a:t>
            </a:r>
            <a:r>
              <a:rPr lang="pl-PL" b="1" i="1" dirty="0" smtClean="0">
                <a:solidFill>
                  <a:schemeClr val="tx1"/>
                </a:solidFill>
                <a:latin typeface="+mn-lt"/>
                <a:sym typeface="Wingdings 2"/>
              </a:rPr>
              <a:t>i</a:t>
            </a:r>
            <a:r>
              <a:rPr lang="en-US" dirty="0" smtClean="0">
                <a:solidFill>
                  <a:schemeClr val="tx1"/>
                </a:solidFill>
                <a:latin typeface="+mn-lt"/>
                <a:sym typeface="Wingdings 2"/>
              </a:rPr>
              <a:t> </a:t>
            </a:r>
            <a:r>
              <a:rPr lang="en-US" b="1" i="1" dirty="0">
                <a:solidFill>
                  <a:schemeClr val="tx1"/>
                </a:solidFill>
                <a:latin typeface="+mn-lt"/>
                <a:sym typeface="Wingdings 2"/>
              </a:rPr>
              <a:t>M. tuberculosis</a:t>
            </a:r>
          </a:p>
          <a:p>
            <a:r>
              <a:rPr lang="pl-PL" dirty="0" smtClean="0">
                <a:solidFill>
                  <a:schemeClr val="tx1"/>
                </a:solidFill>
                <a:latin typeface="+mn-lt"/>
                <a:sym typeface="Wingdings 2"/>
              </a:rPr>
              <a:t> </a:t>
            </a:r>
            <a:r>
              <a:rPr lang="en-US" i="1" dirty="0" smtClean="0">
                <a:solidFill>
                  <a:schemeClr val="tx1"/>
                </a:solidFill>
                <a:latin typeface="+mn-lt"/>
                <a:sym typeface="Wingdings 2"/>
              </a:rPr>
              <a:t>Escherichia coli</a:t>
            </a:r>
            <a:r>
              <a:rPr lang="pl-PL" i="1" dirty="0" smtClean="0">
                <a:solidFill>
                  <a:schemeClr val="tx1"/>
                </a:solidFill>
                <a:latin typeface="+mn-lt"/>
                <a:sym typeface="Wingdings 2"/>
              </a:rPr>
              <a:t> produkujące toksyny</a:t>
            </a:r>
            <a:r>
              <a:rPr lang="en-US" i="1" dirty="0" smtClean="0">
                <a:solidFill>
                  <a:schemeClr val="tx1"/>
                </a:solidFill>
                <a:latin typeface="+mn-lt"/>
                <a:sym typeface="Wingdings 2"/>
              </a:rPr>
              <a:t> </a:t>
            </a:r>
            <a:r>
              <a:rPr lang="en-US" dirty="0">
                <a:solidFill>
                  <a:schemeClr val="tx1"/>
                </a:solidFill>
                <a:latin typeface="+mn-lt"/>
                <a:sym typeface="Wingdings 2"/>
              </a:rPr>
              <a:t>(STEC, </a:t>
            </a:r>
            <a:r>
              <a:rPr lang="pl-PL" dirty="0" smtClean="0">
                <a:solidFill>
                  <a:schemeClr val="tx1"/>
                </a:solidFill>
                <a:latin typeface="+mn-lt"/>
                <a:sym typeface="Wingdings 2"/>
              </a:rPr>
              <a:t>zwane również </a:t>
            </a:r>
            <a:r>
              <a:rPr lang="en-US" dirty="0" smtClean="0">
                <a:solidFill>
                  <a:schemeClr val="tx1"/>
                </a:solidFill>
                <a:latin typeface="+mn-lt"/>
                <a:sym typeface="Wingdings 2"/>
              </a:rPr>
              <a:t>VTEC</a:t>
            </a:r>
            <a:r>
              <a:rPr lang="en-US" dirty="0">
                <a:solidFill>
                  <a:schemeClr val="tx1"/>
                </a:solidFill>
                <a:latin typeface="+mn-lt"/>
                <a:sym typeface="Wingdings 2"/>
              </a:rPr>
              <a:t>)</a:t>
            </a:r>
          </a:p>
          <a:p>
            <a:r>
              <a:rPr lang="en-US" b="1" i="1" dirty="0">
                <a:solidFill>
                  <a:schemeClr val="tx1"/>
                </a:solidFill>
                <a:latin typeface="+mn-lt"/>
                <a:sym typeface="Wingdings 2"/>
              </a:rPr>
              <a:t>Listeria monocytogenes</a:t>
            </a:r>
          </a:p>
          <a:p>
            <a:r>
              <a:rPr lang="en-US" b="1" i="1" dirty="0">
                <a:solidFill>
                  <a:schemeClr val="tx1"/>
                </a:solidFill>
                <a:latin typeface="+mn-lt"/>
                <a:sym typeface="Wingdings 2"/>
              </a:rPr>
              <a:t>Salmonella</a:t>
            </a:r>
            <a:r>
              <a:rPr lang="en-US" b="1" dirty="0">
                <a:solidFill>
                  <a:schemeClr val="tx1"/>
                </a:solidFill>
                <a:latin typeface="+mn-lt"/>
                <a:sym typeface="Wingdings 2"/>
              </a:rPr>
              <a:t> </a:t>
            </a:r>
            <a:r>
              <a:rPr lang="en-US" b="1" dirty="0" err="1">
                <a:solidFill>
                  <a:schemeClr val="tx1"/>
                </a:solidFill>
                <a:latin typeface="+mn-lt"/>
                <a:sym typeface="Wingdings 2"/>
              </a:rPr>
              <a:t>spp</a:t>
            </a:r>
            <a:endParaRPr lang="en-US" b="1" dirty="0">
              <a:solidFill>
                <a:schemeClr val="tx1"/>
              </a:solidFill>
              <a:latin typeface="+mn-lt"/>
              <a:sym typeface="Wingdings 2"/>
            </a:endParaRPr>
          </a:p>
          <a:p>
            <a:r>
              <a:rPr lang="en-US" b="1" dirty="0" err="1" smtClean="0">
                <a:solidFill>
                  <a:schemeClr val="tx1"/>
                </a:solidFill>
                <a:latin typeface="+mn-lt"/>
                <a:sym typeface="Wingdings 2"/>
              </a:rPr>
              <a:t>Enteroto</a:t>
            </a:r>
            <a:r>
              <a:rPr lang="pl-PL" b="1" dirty="0" err="1" smtClean="0">
                <a:solidFill>
                  <a:schemeClr val="tx1"/>
                </a:solidFill>
                <a:latin typeface="+mn-lt"/>
                <a:sym typeface="Wingdings 2"/>
              </a:rPr>
              <a:t>ksyny</a:t>
            </a:r>
            <a:r>
              <a:rPr lang="pl-PL" b="1" dirty="0" smtClean="0">
                <a:solidFill>
                  <a:schemeClr val="tx1"/>
                </a:solidFill>
                <a:latin typeface="+mn-lt"/>
                <a:sym typeface="Wingdings 2"/>
              </a:rPr>
              <a:t> wytwarzane przez S</a:t>
            </a:r>
            <a:r>
              <a:rPr lang="en-US" b="1" i="1" dirty="0" err="1" smtClean="0">
                <a:solidFill>
                  <a:schemeClr val="tx1"/>
                </a:solidFill>
                <a:latin typeface="+mn-lt"/>
                <a:sym typeface="Wingdings 2"/>
              </a:rPr>
              <a:t>taphylococci</a:t>
            </a:r>
            <a:r>
              <a:rPr lang="pl-PL" b="1" i="1" dirty="0" smtClean="0">
                <a:solidFill>
                  <a:schemeClr val="tx1"/>
                </a:solidFill>
                <a:latin typeface="+mn-lt"/>
                <a:sym typeface="Wingdings 2"/>
              </a:rPr>
              <a:t> </a:t>
            </a:r>
            <a:r>
              <a:rPr lang="pl-PL" b="1" i="1" dirty="0" err="1" smtClean="0">
                <a:solidFill>
                  <a:schemeClr val="tx1"/>
                </a:solidFill>
                <a:latin typeface="+mn-lt"/>
                <a:sym typeface="Wingdings 2"/>
              </a:rPr>
              <a:t>koagulazo-dodatnie</a:t>
            </a:r>
            <a:r>
              <a:rPr lang="en-US" b="1" dirty="0" smtClean="0">
                <a:solidFill>
                  <a:schemeClr val="tx1"/>
                </a:solidFill>
                <a:latin typeface="+mn-lt"/>
                <a:sym typeface="Wingdings 2"/>
              </a:rPr>
              <a:t> </a:t>
            </a:r>
            <a:endParaRPr lang="en-US" b="1" dirty="0">
              <a:solidFill>
                <a:schemeClr val="tx1"/>
              </a:solidFill>
              <a:latin typeface="+mn-lt"/>
              <a:sym typeface="Wingdings 2"/>
            </a:endParaRPr>
          </a:p>
          <a:p>
            <a:r>
              <a:rPr lang="pl-PL" dirty="0" smtClean="0">
                <a:solidFill>
                  <a:schemeClr val="tx1"/>
                </a:solidFill>
                <a:latin typeface="+mn-lt"/>
                <a:sym typeface="Wingdings 2"/>
              </a:rPr>
              <a:t>W</a:t>
            </a:r>
            <a:r>
              <a:rPr lang="en-US" dirty="0" err="1" smtClean="0">
                <a:solidFill>
                  <a:schemeClr val="tx1"/>
                </a:solidFill>
                <a:latin typeface="+mn-lt"/>
                <a:sym typeface="Wingdings 2"/>
              </a:rPr>
              <a:t>irus</a:t>
            </a:r>
            <a:r>
              <a:rPr lang="pl-PL" dirty="0" smtClean="0">
                <a:solidFill>
                  <a:schemeClr val="tx1"/>
                </a:solidFill>
                <a:latin typeface="+mn-lt"/>
                <a:sym typeface="Wingdings 2"/>
              </a:rPr>
              <a:t>y</a:t>
            </a:r>
            <a:endParaRPr lang="en-US" dirty="0">
              <a:solidFill>
                <a:schemeClr val="tx1"/>
              </a:solidFill>
              <a:latin typeface="+mn-lt"/>
              <a:sym typeface="Wingdings 2"/>
            </a:endParaRPr>
          </a:p>
          <a:p>
            <a:r>
              <a:rPr lang="en-US" i="1" dirty="0" err="1">
                <a:solidFill>
                  <a:schemeClr val="tx1"/>
                </a:solidFill>
                <a:latin typeface="+mn-lt"/>
                <a:sym typeface="Wingdings 2"/>
              </a:rPr>
              <a:t>Camplylobacter</a:t>
            </a:r>
            <a:endParaRPr lang="en-US" i="1" dirty="0">
              <a:solidFill>
                <a:schemeClr val="tx1"/>
              </a:solidFill>
              <a:latin typeface="+mn-lt"/>
              <a:sym typeface="Wingdings 2"/>
            </a:endParaRPr>
          </a:p>
          <a:p>
            <a:endParaRPr lang="en-US" dirty="0">
              <a:solidFill>
                <a:schemeClr val="tx1"/>
              </a:solidFill>
              <a:latin typeface="+mn-lt"/>
              <a:sym typeface="Wingdings 2"/>
            </a:endParaRPr>
          </a:p>
          <a:p>
            <a:endParaRPr lang="en-US" dirty="0">
              <a:latin typeface="+mn-lt"/>
              <a:sym typeface="Wingdings 2"/>
            </a:endParaRPr>
          </a:p>
          <a:p>
            <a:pPr marL="0" indent="0">
              <a:buNone/>
            </a:pPr>
            <a:endParaRPr lang="en-US" dirty="0">
              <a:latin typeface="+mn-lt"/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748849-D6B1-47DD-8642-93FE977772B5}" type="slidenum">
              <a:rPr lang="fr-FR" smtClean="0"/>
              <a:pPr>
                <a:defRPr/>
              </a:pPr>
              <a:t>11</a:t>
            </a:fld>
            <a:endParaRPr lang="fr-FR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720000" y="1188000"/>
            <a:ext cx="6480000" cy="535531"/>
          </a:xfrm>
        </p:spPr>
        <p:txBody>
          <a:bodyPr/>
          <a:lstStyle/>
          <a:p>
            <a:r>
              <a:rPr lang="pl-PL" dirty="0" smtClean="0"/>
              <a:t>Zagrożenia mikrobiologiczne</a:t>
            </a:r>
            <a:endParaRPr lang="fr-FR" dirty="0"/>
          </a:p>
        </p:txBody>
      </p:sp>
      <p:sp>
        <p:nvSpPr>
          <p:cNvPr id="5" name="Ovaal 4">
            <a:extLst>
              <a:ext uri="{FF2B5EF4-FFF2-40B4-BE49-F238E27FC236}">
                <a16:creationId xmlns:a16="http://schemas.microsoft.com/office/drawing/2014/main" xmlns="" id="{3E850695-100E-46AA-A05F-37B871B90B46}"/>
              </a:ext>
            </a:extLst>
          </p:cNvPr>
          <p:cNvSpPr/>
          <p:nvPr/>
        </p:nvSpPr>
        <p:spPr>
          <a:xfrm>
            <a:off x="6210250" y="4303132"/>
            <a:ext cx="3233738" cy="2328862"/>
          </a:xfrm>
          <a:prstGeom prst="ellipse">
            <a:avLst/>
          </a:prstGeom>
          <a:noFill/>
          <a:ln w="412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xmlns="" id="{B1BDBB8A-722C-4EBC-A556-964D56DF2950}"/>
              </a:ext>
            </a:extLst>
          </p:cNvPr>
          <p:cNvSpPr/>
          <p:nvPr/>
        </p:nvSpPr>
        <p:spPr>
          <a:xfrm>
            <a:off x="6375860" y="4624542"/>
            <a:ext cx="3026563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2200" b="1" dirty="0" smtClean="0"/>
              <a:t>Najważniejsze w farmerskiej i  rzemieślniczej produkcji serów i produktów mlecznych</a:t>
            </a:r>
            <a:endParaRPr lang="en-GB" sz="2200" b="1" dirty="0" smtClean="0"/>
          </a:p>
          <a:p>
            <a:endParaRPr lang="en-GB" sz="2400" b="1" dirty="0">
              <a:solidFill>
                <a:srgbClr val="7C8B9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984311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DD8EFECE-B665-4635-9C2D-C2D4FE64F3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886" y="1188000"/>
            <a:ext cx="9817331" cy="535531"/>
          </a:xfrm>
        </p:spPr>
        <p:txBody>
          <a:bodyPr lIns="36000" rIns="36000"/>
          <a:lstStyle/>
          <a:p>
            <a:r>
              <a:rPr lang="en-US" i="1" dirty="0">
                <a:sym typeface="Wingdings 2"/>
              </a:rPr>
              <a:t>Brucella</a:t>
            </a:r>
            <a:r>
              <a:rPr lang="en-US" dirty="0">
                <a:sym typeface="Wingdings 2"/>
              </a:rPr>
              <a:t> </a:t>
            </a:r>
            <a:r>
              <a:rPr lang="en-US" dirty="0" err="1">
                <a:sym typeface="Wingdings 2"/>
              </a:rPr>
              <a:t>spp</a:t>
            </a:r>
            <a:r>
              <a:rPr lang="en-US" dirty="0">
                <a:sym typeface="Wingdings 2"/>
              </a:rPr>
              <a:t> </a:t>
            </a:r>
            <a:r>
              <a:rPr lang="en-US" sz="2400" dirty="0" smtClean="0">
                <a:sym typeface="Wingdings 2"/>
              </a:rPr>
              <a:t>(</a:t>
            </a:r>
            <a:r>
              <a:rPr lang="pl-PL" sz="2400" dirty="0" smtClean="0">
                <a:sym typeface="Wingdings 2"/>
              </a:rPr>
              <a:t>z wyjątkiem </a:t>
            </a:r>
            <a:r>
              <a:rPr lang="en-US" sz="2400" i="1" dirty="0" err="1" smtClean="0">
                <a:sym typeface="Wingdings 2"/>
              </a:rPr>
              <a:t>B.ovis</a:t>
            </a:r>
            <a:r>
              <a:rPr lang="en-US" sz="2400" dirty="0" smtClean="0">
                <a:sym typeface="Wingdings 2"/>
              </a:rPr>
              <a:t> </a:t>
            </a:r>
            <a:r>
              <a:rPr lang="pl-PL" sz="2400" dirty="0" smtClean="0">
                <a:sym typeface="Wingdings 2"/>
              </a:rPr>
              <a:t>która nie jest chorobotwórcza dla ludzi</a:t>
            </a:r>
            <a:r>
              <a:rPr lang="en-US" sz="2400" dirty="0" smtClean="0">
                <a:sym typeface="Wingdings 2"/>
              </a:rPr>
              <a:t>)</a:t>
            </a:r>
            <a:endParaRPr lang="en-GB" sz="2400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xmlns="" id="{32468ED4-F539-4739-B9BA-86E8240CD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600" i="1" dirty="0" err="1">
                <a:solidFill>
                  <a:schemeClr val="tx1"/>
                </a:solidFill>
              </a:rPr>
              <a:t>Brucella</a:t>
            </a:r>
            <a:r>
              <a:rPr lang="en-GB" sz="2600" dirty="0">
                <a:solidFill>
                  <a:schemeClr val="tx1"/>
                </a:solidFill>
              </a:rPr>
              <a:t> </a:t>
            </a:r>
            <a:r>
              <a:rPr lang="pl-PL" sz="2600" dirty="0" smtClean="0">
                <a:solidFill>
                  <a:schemeClr val="tx1"/>
                </a:solidFill>
              </a:rPr>
              <a:t>jest przyczyną brucelozy, choroby zakaźnej</a:t>
            </a:r>
            <a:endParaRPr lang="en-GB" sz="2600" dirty="0">
              <a:solidFill>
                <a:schemeClr val="tx1"/>
              </a:solidFill>
            </a:endParaRPr>
          </a:p>
          <a:p>
            <a:r>
              <a:rPr lang="pl-PL" sz="2600" dirty="0" smtClean="0">
                <a:solidFill>
                  <a:schemeClr val="tx1"/>
                </a:solidFill>
              </a:rPr>
              <a:t>Główne źródła </a:t>
            </a:r>
            <a:r>
              <a:rPr lang="pl-PL" sz="2600" i="1" dirty="0" err="1" smtClean="0">
                <a:solidFill>
                  <a:schemeClr val="tx1"/>
                </a:solidFill>
              </a:rPr>
              <a:t>Brucella</a:t>
            </a:r>
            <a:r>
              <a:rPr lang="pl-PL" sz="2600" dirty="0" smtClean="0">
                <a:solidFill>
                  <a:schemeClr val="tx1"/>
                </a:solidFill>
              </a:rPr>
              <a:t> to:</a:t>
            </a:r>
            <a:endParaRPr lang="en-GB" sz="2600" dirty="0">
              <a:solidFill>
                <a:schemeClr val="tx1"/>
              </a:solidFill>
            </a:endParaRPr>
          </a:p>
          <a:p>
            <a:pPr lvl="1"/>
            <a:r>
              <a:rPr lang="pl-PL" sz="2600" dirty="0" smtClean="0">
                <a:solidFill>
                  <a:schemeClr val="tx1"/>
                </a:solidFill>
              </a:rPr>
              <a:t>Bydło</a:t>
            </a:r>
            <a:r>
              <a:rPr lang="en-GB" sz="2600" dirty="0" smtClean="0">
                <a:solidFill>
                  <a:schemeClr val="tx1"/>
                </a:solidFill>
              </a:rPr>
              <a:t> </a:t>
            </a:r>
            <a:r>
              <a:rPr lang="en-GB" sz="2600" dirty="0">
                <a:solidFill>
                  <a:schemeClr val="tx1"/>
                </a:solidFill>
              </a:rPr>
              <a:t>(</a:t>
            </a:r>
            <a:r>
              <a:rPr lang="en-GB" sz="2600" i="1" dirty="0">
                <a:solidFill>
                  <a:schemeClr val="tx1"/>
                </a:solidFill>
              </a:rPr>
              <a:t>B. abortus</a:t>
            </a:r>
            <a:r>
              <a:rPr lang="en-GB" sz="2600" dirty="0">
                <a:solidFill>
                  <a:schemeClr val="tx1"/>
                </a:solidFill>
              </a:rPr>
              <a:t>)</a:t>
            </a:r>
          </a:p>
          <a:p>
            <a:pPr lvl="1"/>
            <a:r>
              <a:rPr lang="pl-PL" sz="2600" dirty="0" smtClean="0">
                <a:solidFill>
                  <a:schemeClr val="tx1"/>
                </a:solidFill>
              </a:rPr>
              <a:t>Owce i kozy</a:t>
            </a:r>
            <a:r>
              <a:rPr lang="en-GB" sz="2600" dirty="0" smtClean="0">
                <a:solidFill>
                  <a:schemeClr val="tx1"/>
                </a:solidFill>
              </a:rPr>
              <a:t> </a:t>
            </a:r>
            <a:r>
              <a:rPr lang="en-GB" sz="2600" dirty="0">
                <a:solidFill>
                  <a:schemeClr val="tx1"/>
                </a:solidFill>
              </a:rPr>
              <a:t>(</a:t>
            </a:r>
            <a:r>
              <a:rPr lang="en-GB" sz="2600" i="1" dirty="0">
                <a:solidFill>
                  <a:schemeClr val="tx1"/>
                </a:solidFill>
              </a:rPr>
              <a:t>B. </a:t>
            </a:r>
            <a:r>
              <a:rPr lang="en-GB" sz="2600" i="1" dirty="0" err="1">
                <a:solidFill>
                  <a:schemeClr val="tx1"/>
                </a:solidFill>
              </a:rPr>
              <a:t>melitensis</a:t>
            </a:r>
            <a:r>
              <a:rPr lang="en-GB" sz="2600" dirty="0">
                <a:solidFill>
                  <a:schemeClr val="tx1"/>
                </a:solidFill>
              </a:rPr>
              <a:t>)</a:t>
            </a:r>
          </a:p>
          <a:p>
            <a:pPr lvl="1"/>
            <a:r>
              <a:rPr lang="pl-PL" sz="2600" dirty="0" smtClean="0">
                <a:solidFill>
                  <a:schemeClr val="tx1"/>
                </a:solidFill>
              </a:rPr>
              <a:t>Świnie domowe</a:t>
            </a:r>
            <a:r>
              <a:rPr lang="en-GB" sz="2600" dirty="0" smtClean="0">
                <a:solidFill>
                  <a:schemeClr val="tx1"/>
                </a:solidFill>
              </a:rPr>
              <a:t> </a:t>
            </a:r>
            <a:r>
              <a:rPr lang="en-GB" sz="2600" dirty="0">
                <a:solidFill>
                  <a:schemeClr val="tx1"/>
                </a:solidFill>
              </a:rPr>
              <a:t>(</a:t>
            </a:r>
            <a:r>
              <a:rPr lang="en-GB" sz="2600" i="1" dirty="0">
                <a:solidFill>
                  <a:schemeClr val="tx1"/>
                </a:solidFill>
              </a:rPr>
              <a:t>B. </a:t>
            </a:r>
            <a:r>
              <a:rPr lang="en-GB" sz="2600" i="1" dirty="0" err="1">
                <a:solidFill>
                  <a:schemeClr val="tx1"/>
                </a:solidFill>
              </a:rPr>
              <a:t>suis</a:t>
            </a:r>
            <a:r>
              <a:rPr lang="en-GB" sz="2600" dirty="0">
                <a:solidFill>
                  <a:schemeClr val="tx1"/>
                </a:solidFill>
              </a:rPr>
              <a:t>)</a:t>
            </a:r>
          </a:p>
          <a:p>
            <a:r>
              <a:rPr lang="pl-PL" sz="2600" dirty="0" smtClean="0">
                <a:solidFill>
                  <a:schemeClr val="tx1"/>
                </a:solidFill>
              </a:rPr>
              <a:t>Zainfekowanie ludzi może się dokonać poprzez:</a:t>
            </a:r>
            <a:endParaRPr lang="en-GB" sz="2600" dirty="0">
              <a:solidFill>
                <a:schemeClr val="tx1"/>
              </a:solidFill>
            </a:endParaRPr>
          </a:p>
          <a:p>
            <a:pPr lvl="1"/>
            <a:r>
              <a:rPr lang="pl-PL" sz="2600" dirty="0" smtClean="0">
                <a:solidFill>
                  <a:schemeClr val="tx1"/>
                </a:solidFill>
              </a:rPr>
              <a:t>Spożycie zainfekowanej żywności </a:t>
            </a:r>
            <a:r>
              <a:rPr lang="en-GB" sz="2600" dirty="0" smtClean="0">
                <a:solidFill>
                  <a:schemeClr val="tx1"/>
                </a:solidFill>
              </a:rPr>
              <a:t> (</a:t>
            </a:r>
            <a:r>
              <a:rPr lang="pl-PL" sz="2600" dirty="0" smtClean="0">
                <a:solidFill>
                  <a:schemeClr val="tx1"/>
                </a:solidFill>
              </a:rPr>
              <a:t>surowe mleko, produkty z mleka surowego</a:t>
            </a:r>
            <a:r>
              <a:rPr lang="en-GB" sz="2600" dirty="0" smtClean="0">
                <a:solidFill>
                  <a:schemeClr val="tx1"/>
                </a:solidFill>
              </a:rPr>
              <a:t>)</a:t>
            </a:r>
            <a:endParaRPr lang="en-GB" sz="2600" dirty="0">
              <a:solidFill>
                <a:schemeClr val="tx1"/>
              </a:solidFill>
            </a:endParaRPr>
          </a:p>
          <a:p>
            <a:pPr lvl="1"/>
            <a:r>
              <a:rPr lang="pl-PL" sz="2600" dirty="0" smtClean="0">
                <a:solidFill>
                  <a:schemeClr val="tx1"/>
                </a:solidFill>
              </a:rPr>
              <a:t>Kontakt z chorymi zwierzętami</a:t>
            </a:r>
            <a:endParaRPr lang="en-GB" sz="2600" dirty="0">
              <a:solidFill>
                <a:schemeClr val="tx1"/>
              </a:solidFill>
            </a:endParaRP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xmlns="" id="{C4D544C4-219A-4F13-91D9-449F0C91DF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748849-D6B1-47DD-8642-93FE977772B5}" type="slidenum">
              <a:rPr lang="fr-FR" smtClean="0"/>
              <a:pPr>
                <a:defRPr/>
              </a:pPr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6255356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DD8EFECE-B665-4635-9C2D-C2D4FE64F3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448" y="1188000"/>
            <a:ext cx="9792392" cy="978729"/>
          </a:xfrm>
        </p:spPr>
        <p:txBody>
          <a:bodyPr lIns="36000" rIns="36000"/>
          <a:lstStyle/>
          <a:p>
            <a:r>
              <a:rPr lang="en-US" i="1" dirty="0" err="1" smtClean="0">
                <a:sym typeface="Wingdings 2"/>
              </a:rPr>
              <a:t>Brucella</a:t>
            </a:r>
            <a:r>
              <a:rPr lang="en-US" dirty="0" smtClean="0">
                <a:sym typeface="Wingdings 2"/>
              </a:rPr>
              <a:t> </a:t>
            </a:r>
            <a:r>
              <a:rPr lang="en-US" dirty="0" err="1" smtClean="0">
                <a:sym typeface="Wingdings 2"/>
              </a:rPr>
              <a:t>spp</a:t>
            </a:r>
            <a:r>
              <a:rPr lang="en-US" dirty="0" smtClean="0">
                <a:sym typeface="Wingdings 2"/>
              </a:rPr>
              <a:t> (</a:t>
            </a:r>
            <a:r>
              <a:rPr lang="pl-PL" sz="2400" dirty="0" smtClean="0">
                <a:sym typeface="Wingdings 2"/>
              </a:rPr>
              <a:t>z wyjątkiem </a:t>
            </a:r>
            <a:r>
              <a:rPr lang="en-US" sz="2400" i="1" dirty="0" err="1" smtClean="0">
                <a:sym typeface="Wingdings 2"/>
              </a:rPr>
              <a:t>B.ovis</a:t>
            </a:r>
            <a:r>
              <a:rPr lang="en-US" sz="2400" dirty="0" smtClean="0">
                <a:sym typeface="Wingdings 2"/>
              </a:rPr>
              <a:t> </a:t>
            </a:r>
            <a:r>
              <a:rPr lang="pl-PL" sz="2400" dirty="0" smtClean="0">
                <a:sym typeface="Wingdings 2"/>
              </a:rPr>
              <a:t>która nie jest chorobotwórcza dla ludzi</a:t>
            </a:r>
            <a:r>
              <a:rPr lang="en-US" dirty="0" smtClean="0">
                <a:sym typeface="Wingdings 2"/>
              </a:rPr>
              <a:t>)</a:t>
            </a:r>
            <a:endParaRPr lang="en-GB" sz="2400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xmlns="" id="{32468ED4-F539-4739-B9BA-86E8240CDC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2016" y="1985358"/>
            <a:ext cx="9409674" cy="4373221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pl-PL" b="1" dirty="0" smtClean="0">
                <a:solidFill>
                  <a:schemeClr val="tx1"/>
                </a:solidFill>
              </a:rPr>
              <a:t>Ustawodawstwo</a:t>
            </a:r>
            <a:r>
              <a:rPr lang="en-GB" b="1" dirty="0" smtClean="0">
                <a:solidFill>
                  <a:schemeClr val="tx1"/>
                </a:solidFill>
              </a:rPr>
              <a:t>: </a:t>
            </a:r>
            <a:endParaRPr lang="en-GB" b="1" dirty="0">
              <a:solidFill>
                <a:schemeClr val="tx1"/>
              </a:solidFill>
            </a:endParaRPr>
          </a:p>
          <a:p>
            <a:r>
              <a:rPr lang="en-GB" dirty="0">
                <a:solidFill>
                  <a:schemeClr val="tx1"/>
                </a:solidFill>
              </a:rPr>
              <a:t>853/2004: </a:t>
            </a:r>
            <a:r>
              <a:rPr lang="en-GB" dirty="0" smtClean="0">
                <a:solidFill>
                  <a:schemeClr val="tx1"/>
                </a:solidFill>
              </a:rPr>
              <a:t>spec</a:t>
            </a:r>
            <a:r>
              <a:rPr lang="pl-PL" dirty="0" err="1" smtClean="0">
                <a:solidFill>
                  <a:schemeClr val="tx1"/>
                </a:solidFill>
              </a:rPr>
              <a:t>yficzne</a:t>
            </a:r>
            <a:r>
              <a:rPr lang="pl-PL" dirty="0" smtClean="0">
                <a:solidFill>
                  <a:schemeClr val="tx1"/>
                </a:solidFill>
              </a:rPr>
              <a:t> zasady higieny</a:t>
            </a:r>
            <a:endParaRPr lang="en-GB" dirty="0">
              <a:solidFill>
                <a:schemeClr val="tx1"/>
              </a:solidFill>
            </a:endParaRPr>
          </a:p>
          <a:p>
            <a:r>
              <a:rPr lang="pl-PL" dirty="0" smtClean="0">
                <a:solidFill>
                  <a:schemeClr val="tx1"/>
                </a:solidFill>
              </a:rPr>
              <a:t>Przepisy krajowe dotyczące nadzoru nad zwierzętami</a:t>
            </a:r>
            <a:endParaRPr lang="en-GB" dirty="0">
              <a:solidFill>
                <a:schemeClr val="tx1"/>
              </a:solidFill>
            </a:endParaRPr>
          </a:p>
          <a:p>
            <a:r>
              <a:rPr lang="pl-PL" dirty="0" smtClean="0">
                <a:solidFill>
                  <a:schemeClr val="tx1"/>
                </a:solidFill>
              </a:rPr>
              <a:t>Krajowe programy zapobiegania brucelozie u ludzi</a:t>
            </a:r>
            <a:r>
              <a:rPr lang="en-GB" dirty="0" smtClean="0">
                <a:solidFill>
                  <a:schemeClr val="tx1"/>
                </a:solidFill>
              </a:rPr>
              <a:t> (</a:t>
            </a:r>
            <a:r>
              <a:rPr lang="pl-PL" dirty="0" smtClean="0">
                <a:solidFill>
                  <a:schemeClr val="tx1"/>
                </a:solidFill>
              </a:rPr>
              <a:t>zapobieganie i wyeliminowanie zachorowań wśród zwierząt</a:t>
            </a:r>
            <a:r>
              <a:rPr lang="en-GB" dirty="0" smtClean="0">
                <a:solidFill>
                  <a:schemeClr val="tx1"/>
                </a:solidFill>
              </a:rPr>
              <a:t>)</a:t>
            </a:r>
            <a:endParaRPr lang="en-GB" dirty="0">
              <a:solidFill>
                <a:schemeClr val="tx1"/>
              </a:solidFill>
            </a:endParaRPr>
          </a:p>
          <a:p>
            <a:endParaRPr lang="en-GB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pl-PL" b="1" dirty="0" smtClean="0">
                <a:solidFill>
                  <a:schemeClr val="tx1"/>
                </a:solidFill>
              </a:rPr>
              <a:t>Metody zapobiegawcze</a:t>
            </a:r>
            <a:r>
              <a:rPr lang="en-GB" b="1" dirty="0" smtClean="0">
                <a:solidFill>
                  <a:schemeClr val="tx1"/>
                </a:solidFill>
              </a:rPr>
              <a:t>:</a:t>
            </a:r>
            <a:endParaRPr lang="en-GB" dirty="0">
              <a:solidFill>
                <a:schemeClr val="tx1"/>
              </a:solidFill>
            </a:endParaRPr>
          </a:p>
          <a:p>
            <a:r>
              <a:rPr lang="pl-PL" dirty="0" smtClean="0">
                <a:solidFill>
                  <a:schemeClr val="tx1"/>
                </a:solidFill>
              </a:rPr>
              <a:t>Przerabiać tylko mleko ze stad lub farm wolnych od brucelozy</a:t>
            </a:r>
            <a:endParaRPr lang="en-GB" dirty="0">
              <a:solidFill>
                <a:schemeClr val="tx1"/>
              </a:solidFill>
            </a:endParaRPr>
          </a:p>
          <a:p>
            <a:r>
              <a:rPr lang="pl-PL" dirty="0" smtClean="0">
                <a:solidFill>
                  <a:schemeClr val="tx1"/>
                </a:solidFill>
              </a:rPr>
              <a:t>Mleko od zdrowych zwierząt ze stad nie uznanych oficjalnie za wolne od brucelozy musi być obrabiane termicznie aby zapewnić bezpieczeństwo zgodnie z </a:t>
            </a:r>
            <a:r>
              <a:rPr lang="en-GB" dirty="0" smtClean="0">
                <a:solidFill>
                  <a:schemeClr val="tx1"/>
                </a:solidFill>
              </a:rPr>
              <a:t>853/2004 </a:t>
            </a:r>
            <a:r>
              <a:rPr lang="pl-PL" dirty="0" smtClean="0">
                <a:solidFill>
                  <a:schemeClr val="tx1"/>
                </a:solidFill>
              </a:rPr>
              <a:t>i uzyskać zezwolenie właściwych władz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endParaRPr lang="en-GB" dirty="0">
              <a:solidFill>
                <a:schemeClr val="tx1"/>
              </a:solidFill>
            </a:endParaRPr>
          </a:p>
          <a:p>
            <a:endParaRPr lang="en-GB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xmlns="" id="{C4D544C4-219A-4F13-91D9-449F0C91DF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748849-D6B1-47DD-8642-93FE977772B5}" type="slidenum">
              <a:rPr lang="fr-FR" smtClean="0"/>
              <a:pPr>
                <a:defRPr/>
              </a:pPr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0843667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18F6D61B-438B-4E94-94C0-58B6D2CDD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999" y="1188000"/>
            <a:ext cx="9221689" cy="535531"/>
          </a:xfrm>
        </p:spPr>
        <p:txBody>
          <a:bodyPr/>
          <a:lstStyle/>
          <a:p>
            <a:r>
              <a:rPr lang="en-GB" i="1" dirty="0"/>
              <a:t>Mycobacterium </a:t>
            </a:r>
            <a:r>
              <a:rPr lang="en-GB" i="1" dirty="0" err="1"/>
              <a:t>bovis</a:t>
            </a:r>
            <a:r>
              <a:rPr lang="en-GB" dirty="0"/>
              <a:t> </a:t>
            </a:r>
            <a:r>
              <a:rPr lang="pl-PL" dirty="0" smtClean="0"/>
              <a:t>i</a:t>
            </a:r>
            <a:r>
              <a:rPr lang="en-GB" dirty="0" smtClean="0"/>
              <a:t> </a:t>
            </a:r>
            <a:r>
              <a:rPr lang="en-GB" i="1" dirty="0"/>
              <a:t>M. tuberculosis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xmlns="" id="{8108A6DD-917D-441B-B422-FCA4DC1D48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000" y="2043549"/>
            <a:ext cx="9221689" cy="4373221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i="1" dirty="0">
                <a:solidFill>
                  <a:schemeClr val="tx1"/>
                </a:solidFill>
              </a:rPr>
              <a:t>M. tuberculosis </a:t>
            </a:r>
            <a:r>
              <a:rPr lang="pl-PL" i="1" dirty="0" smtClean="0">
                <a:solidFill>
                  <a:schemeClr val="tx1"/>
                </a:solidFill>
              </a:rPr>
              <a:t>powoduje gruźlicę u ludzi</a:t>
            </a:r>
            <a:endParaRPr lang="en-GB" dirty="0">
              <a:solidFill>
                <a:schemeClr val="tx1"/>
              </a:solidFill>
            </a:endParaRPr>
          </a:p>
          <a:p>
            <a:r>
              <a:rPr lang="pl-PL" dirty="0" smtClean="0">
                <a:solidFill>
                  <a:schemeClr val="tx1"/>
                </a:solidFill>
              </a:rPr>
              <a:t>Główne źródła </a:t>
            </a:r>
            <a:r>
              <a:rPr lang="en-GB" i="1" dirty="0" smtClean="0">
                <a:solidFill>
                  <a:schemeClr val="tx1"/>
                </a:solidFill>
              </a:rPr>
              <a:t>M</a:t>
            </a:r>
            <a:r>
              <a:rPr lang="en-GB" i="1" dirty="0">
                <a:solidFill>
                  <a:schemeClr val="tx1"/>
                </a:solidFill>
              </a:rPr>
              <a:t>. tuberculosis </a:t>
            </a:r>
            <a:r>
              <a:rPr lang="pl-PL" dirty="0" smtClean="0">
                <a:solidFill>
                  <a:schemeClr val="tx1"/>
                </a:solidFill>
              </a:rPr>
              <a:t>to</a:t>
            </a:r>
            <a:r>
              <a:rPr lang="en-GB" dirty="0" smtClean="0">
                <a:solidFill>
                  <a:schemeClr val="tx1"/>
                </a:solidFill>
              </a:rPr>
              <a:t>: </a:t>
            </a:r>
            <a:endParaRPr lang="en-GB" dirty="0">
              <a:solidFill>
                <a:schemeClr val="tx1"/>
              </a:solidFill>
            </a:endParaRPr>
          </a:p>
          <a:p>
            <a:pPr lvl="1">
              <a:spcAft>
                <a:spcPts val="600"/>
              </a:spcAft>
            </a:pPr>
            <a:r>
              <a:rPr lang="pl-PL" dirty="0" smtClean="0">
                <a:solidFill>
                  <a:schemeClr val="tx1"/>
                </a:solidFill>
              </a:rPr>
              <a:t>Ludzie, ssaki naczelne i okazjonalnie inne ssaki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pl-PL" dirty="0" smtClean="0">
                <a:solidFill>
                  <a:schemeClr val="tx1"/>
                </a:solidFill>
              </a:rPr>
              <a:t> </a:t>
            </a:r>
            <a:endParaRPr lang="en-GB" dirty="0">
              <a:solidFill>
                <a:schemeClr val="tx1"/>
              </a:solidFill>
            </a:endParaRPr>
          </a:p>
          <a:p>
            <a:r>
              <a:rPr lang="pl-PL" dirty="0" smtClean="0">
                <a:solidFill>
                  <a:schemeClr val="tx1"/>
                </a:solidFill>
              </a:rPr>
              <a:t>Główne źródła 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i="1" dirty="0">
                <a:solidFill>
                  <a:schemeClr val="tx1"/>
                </a:solidFill>
              </a:rPr>
              <a:t>M. </a:t>
            </a:r>
            <a:r>
              <a:rPr lang="en-GB" i="1" dirty="0" err="1" smtClean="0">
                <a:solidFill>
                  <a:schemeClr val="tx1"/>
                </a:solidFill>
              </a:rPr>
              <a:t>Bovis</a:t>
            </a:r>
            <a:r>
              <a:rPr lang="en-GB" i="1" dirty="0" smtClean="0">
                <a:solidFill>
                  <a:schemeClr val="tx1"/>
                </a:solidFill>
              </a:rPr>
              <a:t> </a:t>
            </a:r>
            <a:r>
              <a:rPr lang="pl-PL" i="1" dirty="0" smtClean="0">
                <a:solidFill>
                  <a:schemeClr val="tx1"/>
                </a:solidFill>
              </a:rPr>
              <a:t>to</a:t>
            </a:r>
            <a:r>
              <a:rPr lang="en-GB" dirty="0" smtClean="0">
                <a:solidFill>
                  <a:schemeClr val="tx1"/>
                </a:solidFill>
              </a:rPr>
              <a:t>:</a:t>
            </a:r>
            <a:endParaRPr lang="en-GB" dirty="0">
              <a:solidFill>
                <a:schemeClr val="tx1"/>
              </a:solidFill>
            </a:endParaRPr>
          </a:p>
          <a:p>
            <a:pPr lvl="1"/>
            <a:r>
              <a:rPr lang="pl-PL" dirty="0" smtClean="0">
                <a:solidFill>
                  <a:schemeClr val="tx1"/>
                </a:solidFill>
              </a:rPr>
              <a:t>Bydło, kozy, świnie</a:t>
            </a:r>
            <a:endParaRPr lang="en-GB" dirty="0">
              <a:solidFill>
                <a:schemeClr val="tx1"/>
              </a:solidFill>
            </a:endParaRPr>
          </a:p>
          <a:p>
            <a:pPr lvl="1"/>
            <a:endParaRPr lang="en-GB" sz="2000" dirty="0">
              <a:solidFill>
                <a:schemeClr val="tx1"/>
              </a:solidFill>
            </a:endParaRPr>
          </a:p>
          <a:p>
            <a:pPr>
              <a:spcBef>
                <a:spcPts val="600"/>
              </a:spcBef>
            </a:pPr>
            <a:r>
              <a:rPr lang="pl-PL" dirty="0" smtClean="0">
                <a:solidFill>
                  <a:schemeClr val="tx1"/>
                </a:solidFill>
              </a:rPr>
              <a:t>Infekcje ludzkie mogą być spowodowane wdychaniem zawiesin lub kurzu, zakażeniem ran, spożyciem surowego lub niedostatecznie  spasteryzowanego mleka</a:t>
            </a:r>
            <a:r>
              <a:rPr lang="en-GB" dirty="0" smtClean="0">
                <a:solidFill>
                  <a:schemeClr val="tx1"/>
                </a:solidFill>
              </a:rPr>
              <a:t>.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xmlns="" id="{7CCE3B6D-4B9E-423A-9A2B-FD6898260E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748849-D6B1-47DD-8642-93FE977772B5}" type="slidenum">
              <a:rPr lang="fr-FR" smtClean="0"/>
              <a:pPr>
                <a:defRPr/>
              </a:pPr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6176326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18F6D61B-438B-4E94-94C0-58B6D2CDD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999" y="1188000"/>
            <a:ext cx="9221689" cy="535531"/>
          </a:xfrm>
        </p:spPr>
        <p:txBody>
          <a:bodyPr/>
          <a:lstStyle/>
          <a:p>
            <a:r>
              <a:rPr lang="en-GB" i="1" dirty="0"/>
              <a:t>Mycobacterium </a:t>
            </a:r>
            <a:r>
              <a:rPr lang="en-GB" i="1" dirty="0" err="1"/>
              <a:t>bovis</a:t>
            </a:r>
            <a:r>
              <a:rPr lang="en-GB" dirty="0"/>
              <a:t> </a:t>
            </a:r>
            <a:r>
              <a:rPr lang="pl-PL" dirty="0" smtClean="0"/>
              <a:t>i</a:t>
            </a:r>
            <a:r>
              <a:rPr lang="en-GB" dirty="0" smtClean="0"/>
              <a:t> </a:t>
            </a:r>
            <a:r>
              <a:rPr lang="en-GB" i="1" dirty="0"/>
              <a:t>M. tuberculosis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xmlns="" id="{8108A6DD-917D-441B-B422-FCA4DC1D48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000" y="1928550"/>
            <a:ext cx="9221689" cy="462954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pl-PL" b="1" dirty="0" smtClean="0">
                <a:solidFill>
                  <a:schemeClr val="tx1"/>
                </a:solidFill>
              </a:rPr>
              <a:t>Ustawodawstwo</a:t>
            </a:r>
            <a:r>
              <a:rPr lang="en-GB" b="1" dirty="0" smtClean="0">
                <a:solidFill>
                  <a:schemeClr val="tx1"/>
                </a:solidFill>
              </a:rPr>
              <a:t>:</a:t>
            </a:r>
            <a:endParaRPr lang="en-GB" b="1" dirty="0">
              <a:solidFill>
                <a:schemeClr val="tx1"/>
              </a:solidFill>
            </a:endParaRPr>
          </a:p>
          <a:p>
            <a:r>
              <a:rPr lang="en-GB" dirty="0">
                <a:solidFill>
                  <a:schemeClr val="tx1"/>
                </a:solidFill>
              </a:rPr>
              <a:t>853/2004: </a:t>
            </a:r>
            <a:r>
              <a:rPr lang="en-GB" dirty="0" smtClean="0">
                <a:solidFill>
                  <a:schemeClr val="tx1"/>
                </a:solidFill>
              </a:rPr>
              <a:t>spec</a:t>
            </a:r>
            <a:r>
              <a:rPr lang="pl-PL" dirty="0" err="1" smtClean="0">
                <a:solidFill>
                  <a:schemeClr val="tx1"/>
                </a:solidFill>
              </a:rPr>
              <a:t>yficzne</a:t>
            </a:r>
            <a:r>
              <a:rPr lang="pl-PL" dirty="0" smtClean="0">
                <a:solidFill>
                  <a:schemeClr val="tx1"/>
                </a:solidFill>
              </a:rPr>
              <a:t> zasady higieny</a:t>
            </a:r>
            <a:endParaRPr lang="en-GB" dirty="0">
              <a:solidFill>
                <a:schemeClr val="tx1"/>
              </a:solidFill>
            </a:endParaRPr>
          </a:p>
          <a:p>
            <a:r>
              <a:rPr lang="pl-PL" dirty="0" smtClean="0">
                <a:solidFill>
                  <a:schemeClr val="tx1"/>
                </a:solidFill>
              </a:rPr>
              <a:t>Przepisy krajowe dotyczące nadzoru nad zwierzętami</a:t>
            </a:r>
            <a:endParaRPr lang="en-GB" dirty="0" smtClean="0">
              <a:solidFill>
                <a:schemeClr val="tx1"/>
              </a:solidFill>
            </a:endParaRPr>
          </a:p>
          <a:p>
            <a:r>
              <a:rPr lang="pl-PL" dirty="0" smtClean="0">
                <a:solidFill>
                  <a:schemeClr val="tx1"/>
                </a:solidFill>
              </a:rPr>
              <a:t>Krajowe programy zapobiegania gruźlicy u ludzi</a:t>
            </a:r>
            <a:r>
              <a:rPr lang="en-GB" dirty="0" smtClean="0">
                <a:solidFill>
                  <a:schemeClr val="tx1"/>
                </a:solidFill>
              </a:rPr>
              <a:t> (</a:t>
            </a:r>
            <a:r>
              <a:rPr lang="pl-PL" dirty="0" smtClean="0">
                <a:solidFill>
                  <a:schemeClr val="tx1"/>
                </a:solidFill>
              </a:rPr>
              <a:t>zapobieganie i wyeliminowanie zachorowań wśród zwierząt</a:t>
            </a:r>
            <a:r>
              <a:rPr lang="en-GB" dirty="0" smtClean="0">
                <a:solidFill>
                  <a:schemeClr val="tx1"/>
                </a:solidFill>
              </a:rPr>
              <a:t>)</a:t>
            </a:r>
            <a:endParaRPr lang="en-GB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pl-PL" b="1" dirty="0" smtClean="0">
                <a:solidFill>
                  <a:schemeClr val="tx1"/>
                </a:solidFill>
              </a:rPr>
              <a:t>Metody zapobiegawcze</a:t>
            </a:r>
            <a:r>
              <a:rPr lang="en-GB" b="1" dirty="0" smtClean="0">
                <a:solidFill>
                  <a:schemeClr val="tx1"/>
                </a:solidFill>
              </a:rPr>
              <a:t>:</a:t>
            </a:r>
            <a:endParaRPr lang="en-GB" b="1" dirty="0">
              <a:solidFill>
                <a:schemeClr val="tx1"/>
              </a:solidFill>
            </a:endParaRPr>
          </a:p>
          <a:p>
            <a:r>
              <a:rPr lang="pl-PL" dirty="0" smtClean="0">
                <a:solidFill>
                  <a:schemeClr val="tx1"/>
                </a:solidFill>
              </a:rPr>
              <a:t>Przerabiać tylko mleko ze stad wolnych od gruźlicy</a:t>
            </a:r>
            <a:endParaRPr lang="en-GB" dirty="0">
              <a:solidFill>
                <a:schemeClr val="tx1"/>
              </a:solidFill>
            </a:endParaRPr>
          </a:p>
          <a:p>
            <a:r>
              <a:rPr lang="pl-PL" dirty="0" smtClean="0">
                <a:solidFill>
                  <a:schemeClr val="tx1"/>
                </a:solidFill>
              </a:rPr>
              <a:t>Mleko od zdrowych zwierząt ze stad nie uznanych oficjalnie za wolne od gruźlicy musi być obrabiane termicznie aby zapewnić bezpieczeństwo zgodnie z </a:t>
            </a:r>
            <a:r>
              <a:rPr lang="en-GB" dirty="0" smtClean="0">
                <a:solidFill>
                  <a:schemeClr val="tx1"/>
                </a:solidFill>
              </a:rPr>
              <a:t>853/2004 </a:t>
            </a:r>
            <a:r>
              <a:rPr lang="pl-PL" dirty="0" smtClean="0">
                <a:solidFill>
                  <a:schemeClr val="tx1"/>
                </a:solidFill>
              </a:rPr>
              <a:t>i uzyskać zezwolenie właściwych władz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endParaRPr lang="en-GB" dirty="0">
              <a:solidFill>
                <a:schemeClr val="tx1"/>
              </a:solidFill>
            </a:endParaRPr>
          </a:p>
          <a:p>
            <a:endParaRPr lang="en-GB" dirty="0"/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xmlns="" id="{7CCE3B6D-4B9E-423A-9A2B-FD6898260E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748849-D6B1-47DD-8642-93FE977772B5}" type="slidenum">
              <a:rPr lang="fr-FR" smtClean="0"/>
              <a:pPr>
                <a:defRPr/>
              </a:pPr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7655783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48ED27D0-04A9-462D-B09B-604A606624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1071618"/>
            <a:ext cx="6480000" cy="535531"/>
          </a:xfrm>
        </p:spPr>
        <p:txBody>
          <a:bodyPr/>
          <a:lstStyle/>
          <a:p>
            <a:r>
              <a:rPr lang="en-GB" i="1" dirty="0"/>
              <a:t>Listeria monocytogenes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xmlns="" id="{30EDE145-4EFD-4274-ADED-B45789377D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000" y="1723532"/>
            <a:ext cx="9221689" cy="4917690"/>
          </a:xfrm>
        </p:spPr>
        <p:txBody>
          <a:bodyPr>
            <a:normAutofit fontScale="92500" lnSpcReduction="10000"/>
          </a:bodyPr>
          <a:lstStyle/>
          <a:p>
            <a:r>
              <a:rPr lang="pl-PL" sz="2700" dirty="0" smtClean="0">
                <a:solidFill>
                  <a:schemeClr val="tx1"/>
                </a:solidFill>
              </a:rPr>
              <a:t>Kilka gatunków </a:t>
            </a:r>
            <a:r>
              <a:rPr lang="en-GB" sz="2700" i="1" dirty="0" err="1" smtClean="0">
                <a:solidFill>
                  <a:schemeClr val="tx1"/>
                </a:solidFill>
              </a:rPr>
              <a:t>Listeri</a:t>
            </a:r>
            <a:r>
              <a:rPr lang="pl-PL" sz="2700" i="1" dirty="0" smtClean="0">
                <a:solidFill>
                  <a:schemeClr val="tx1"/>
                </a:solidFill>
              </a:rPr>
              <a:t>i jest chorobotwórczych dla ludzi</a:t>
            </a:r>
            <a:r>
              <a:rPr lang="en-GB" sz="2700" dirty="0" smtClean="0">
                <a:solidFill>
                  <a:schemeClr val="tx1"/>
                </a:solidFill>
              </a:rPr>
              <a:t>,</a:t>
            </a:r>
            <a:r>
              <a:rPr lang="pl-PL" sz="2700" dirty="0" smtClean="0">
                <a:solidFill>
                  <a:schemeClr val="tx1"/>
                </a:solidFill>
              </a:rPr>
              <a:t> w szczególności</a:t>
            </a:r>
            <a:r>
              <a:rPr lang="en-GB" sz="2700" dirty="0" smtClean="0">
                <a:solidFill>
                  <a:schemeClr val="tx1"/>
                </a:solidFill>
              </a:rPr>
              <a:t> </a:t>
            </a:r>
            <a:r>
              <a:rPr lang="en-GB" sz="2700" i="1" dirty="0">
                <a:solidFill>
                  <a:schemeClr val="tx1"/>
                </a:solidFill>
              </a:rPr>
              <a:t>L. </a:t>
            </a:r>
            <a:r>
              <a:rPr lang="en-GB" sz="2700" i="1" dirty="0" err="1" smtClean="0">
                <a:solidFill>
                  <a:schemeClr val="tx1"/>
                </a:solidFill>
              </a:rPr>
              <a:t>monocytogenes</a:t>
            </a:r>
            <a:r>
              <a:rPr lang="pl-PL" sz="2700" i="1" dirty="0" smtClean="0">
                <a:solidFill>
                  <a:schemeClr val="tx1"/>
                </a:solidFill>
              </a:rPr>
              <a:t>. </a:t>
            </a:r>
            <a:r>
              <a:rPr lang="en-GB" sz="2700" dirty="0" err="1" smtClean="0">
                <a:solidFill>
                  <a:schemeClr val="tx1"/>
                </a:solidFill>
              </a:rPr>
              <a:t>Listerio</a:t>
            </a:r>
            <a:r>
              <a:rPr lang="pl-PL" sz="2700" dirty="0" smtClean="0">
                <a:solidFill>
                  <a:schemeClr val="tx1"/>
                </a:solidFill>
              </a:rPr>
              <a:t>za może powodować nieodwracalne uszkodzenia i prowadzić do śmierci. </a:t>
            </a:r>
            <a:endParaRPr lang="en-GB" sz="2700" dirty="0">
              <a:solidFill>
                <a:schemeClr val="tx1"/>
              </a:solidFill>
            </a:endParaRPr>
          </a:p>
          <a:p>
            <a:r>
              <a:rPr lang="en-GB" sz="2700" i="1" dirty="0" err="1" smtClean="0">
                <a:solidFill>
                  <a:schemeClr val="tx1"/>
                </a:solidFill>
              </a:rPr>
              <a:t>Listeri</a:t>
            </a:r>
            <a:r>
              <a:rPr lang="pl-PL" sz="2700" i="1" dirty="0" smtClean="0">
                <a:solidFill>
                  <a:schemeClr val="tx1"/>
                </a:solidFill>
              </a:rPr>
              <a:t>e </a:t>
            </a:r>
            <a:r>
              <a:rPr lang="pl-PL" sz="2700" dirty="0" smtClean="0">
                <a:solidFill>
                  <a:schemeClr val="tx1"/>
                </a:solidFill>
              </a:rPr>
              <a:t>można znaleźć w glebie, paszy i kiszonkach</a:t>
            </a:r>
            <a:r>
              <a:rPr lang="en-GB" sz="2700" dirty="0" smtClean="0">
                <a:solidFill>
                  <a:schemeClr val="tx1"/>
                </a:solidFill>
              </a:rPr>
              <a:t>, </a:t>
            </a:r>
            <a:r>
              <a:rPr lang="en-GB" sz="2700" dirty="0">
                <a:solidFill>
                  <a:schemeClr val="tx1"/>
                </a:solidFill>
              </a:rPr>
              <a:t>...</a:t>
            </a:r>
          </a:p>
          <a:p>
            <a:r>
              <a:rPr lang="en-GB" sz="2700" i="1" dirty="0" err="1">
                <a:solidFill>
                  <a:schemeClr val="tx1"/>
                </a:solidFill>
              </a:rPr>
              <a:t>Listeria</a:t>
            </a:r>
            <a:r>
              <a:rPr lang="en-GB" sz="2700" dirty="0">
                <a:solidFill>
                  <a:schemeClr val="tx1"/>
                </a:solidFill>
              </a:rPr>
              <a:t> </a:t>
            </a:r>
            <a:r>
              <a:rPr lang="pl-PL" sz="2700" dirty="0" smtClean="0">
                <a:solidFill>
                  <a:schemeClr val="tx1"/>
                </a:solidFill>
              </a:rPr>
              <a:t>może tworzyć </a:t>
            </a:r>
            <a:r>
              <a:rPr lang="pl-PL" sz="2700" dirty="0" err="1" smtClean="0">
                <a:solidFill>
                  <a:schemeClr val="tx1"/>
                </a:solidFill>
              </a:rPr>
              <a:t>biofilmy</a:t>
            </a:r>
            <a:r>
              <a:rPr lang="en-GB" sz="2700" dirty="0" smtClean="0">
                <a:solidFill>
                  <a:schemeClr val="tx1"/>
                </a:solidFill>
              </a:rPr>
              <a:t> (</a:t>
            </a:r>
            <a:r>
              <a:rPr lang="pl-PL" sz="2700" dirty="0" smtClean="0">
                <a:solidFill>
                  <a:schemeClr val="tx1"/>
                </a:solidFill>
              </a:rPr>
              <a:t>trudne do usunięcia</a:t>
            </a:r>
            <a:r>
              <a:rPr lang="en-GB" sz="2700" dirty="0" smtClean="0">
                <a:solidFill>
                  <a:schemeClr val="tx1"/>
                </a:solidFill>
              </a:rPr>
              <a:t>).</a:t>
            </a:r>
            <a:endParaRPr lang="en-GB" sz="2700" dirty="0">
              <a:solidFill>
                <a:schemeClr val="tx1"/>
              </a:solidFill>
            </a:endParaRPr>
          </a:p>
          <a:p>
            <a:r>
              <a:rPr lang="en-GB" sz="2700" i="1" dirty="0" err="1">
                <a:solidFill>
                  <a:schemeClr val="tx1"/>
                </a:solidFill>
              </a:rPr>
              <a:t>Listeria</a:t>
            </a:r>
            <a:r>
              <a:rPr lang="en-GB" sz="2700" dirty="0">
                <a:solidFill>
                  <a:schemeClr val="tx1"/>
                </a:solidFill>
              </a:rPr>
              <a:t> </a:t>
            </a:r>
            <a:r>
              <a:rPr lang="pl-PL" sz="2700" dirty="0" smtClean="0">
                <a:solidFill>
                  <a:schemeClr val="tx1"/>
                </a:solidFill>
              </a:rPr>
              <a:t>jest wydalana z odchodami zwierząt i zanieczyszcza środowisko</a:t>
            </a:r>
            <a:r>
              <a:rPr lang="en-GB" sz="2700" dirty="0" smtClean="0">
                <a:solidFill>
                  <a:schemeClr val="tx1"/>
                </a:solidFill>
              </a:rPr>
              <a:t>.</a:t>
            </a:r>
            <a:endParaRPr lang="en-GB" sz="2700" dirty="0">
              <a:solidFill>
                <a:schemeClr val="tx1"/>
              </a:solidFill>
            </a:endParaRPr>
          </a:p>
          <a:p>
            <a:r>
              <a:rPr lang="pl-PL" sz="2700" dirty="0" smtClean="0">
                <a:solidFill>
                  <a:schemeClr val="tx1"/>
                </a:solidFill>
              </a:rPr>
              <a:t>Zachorowania poprzez spożycie zanieczyszczonej żywności</a:t>
            </a:r>
            <a:r>
              <a:rPr lang="en-GB" sz="2700" dirty="0" smtClean="0">
                <a:solidFill>
                  <a:schemeClr val="tx1"/>
                </a:solidFill>
              </a:rPr>
              <a:t>.</a:t>
            </a:r>
            <a:endParaRPr lang="en-GB" sz="2700" dirty="0">
              <a:solidFill>
                <a:schemeClr val="tx1"/>
              </a:solidFill>
            </a:endParaRPr>
          </a:p>
          <a:p>
            <a:r>
              <a:rPr lang="pl-PL" sz="2700" dirty="0" smtClean="0">
                <a:solidFill>
                  <a:schemeClr val="tx1"/>
                </a:solidFill>
              </a:rPr>
              <a:t>Zanieczyszczenie mleka spowodowane brudnymi strzykami i miejscem udoju</a:t>
            </a:r>
            <a:r>
              <a:rPr lang="en-GB" sz="2700" dirty="0" smtClean="0">
                <a:solidFill>
                  <a:schemeClr val="tx1"/>
                </a:solidFill>
              </a:rPr>
              <a:t>.</a:t>
            </a:r>
          </a:p>
          <a:p>
            <a:r>
              <a:rPr lang="pl-PL" sz="2700" dirty="0" smtClean="0">
                <a:solidFill>
                  <a:schemeClr val="tx1"/>
                </a:solidFill>
              </a:rPr>
              <a:t>Zanieczyszczenie pomieszczeń serowarskich przez przemieszczających się ludzi, wyposażenie, mleko i produkty</a:t>
            </a:r>
            <a:r>
              <a:rPr lang="en-GB" sz="2700" dirty="0" smtClean="0">
                <a:solidFill>
                  <a:schemeClr val="tx1"/>
                </a:solidFill>
              </a:rPr>
              <a:t>.</a:t>
            </a:r>
            <a:endParaRPr lang="en-GB" sz="2700" dirty="0">
              <a:solidFill>
                <a:schemeClr val="tx1"/>
              </a:solidFill>
            </a:endParaRPr>
          </a:p>
          <a:p>
            <a:endParaRPr lang="en-GB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xmlns="" id="{EDBBE8D6-B5CF-4BF6-9BE1-D605FC45CA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748849-D6B1-47DD-8642-93FE977772B5}" type="slidenum">
              <a:rPr lang="fr-FR" smtClean="0"/>
              <a:pPr>
                <a:defRPr/>
              </a:pPr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640278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48ED27D0-04A9-462D-B09B-604A606624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1096557"/>
            <a:ext cx="6480000" cy="535531"/>
          </a:xfrm>
        </p:spPr>
        <p:txBody>
          <a:bodyPr/>
          <a:lstStyle/>
          <a:p>
            <a:r>
              <a:rPr lang="en-GB" i="1" dirty="0"/>
              <a:t>Listeria monocytogenes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xmlns="" id="{30EDE145-4EFD-4274-ADED-B45789377D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000" y="1785846"/>
            <a:ext cx="9221689" cy="4373221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pl-PL" b="1" dirty="0" smtClean="0">
                <a:solidFill>
                  <a:schemeClr val="tx1"/>
                </a:solidFill>
              </a:rPr>
              <a:t>Ustawodawstwo</a:t>
            </a:r>
            <a:r>
              <a:rPr lang="en-GB" b="1" dirty="0" smtClean="0">
                <a:solidFill>
                  <a:schemeClr val="tx1"/>
                </a:solidFill>
              </a:rPr>
              <a:t>:</a:t>
            </a:r>
            <a:endParaRPr lang="en-GB" b="1" dirty="0">
              <a:solidFill>
                <a:schemeClr val="tx1"/>
              </a:solidFill>
            </a:endParaRPr>
          </a:p>
          <a:p>
            <a:r>
              <a:rPr lang="en-GB" dirty="0" smtClean="0">
                <a:solidFill>
                  <a:schemeClr val="tx1"/>
                </a:solidFill>
              </a:rPr>
              <a:t>R</a:t>
            </a:r>
            <a:r>
              <a:rPr lang="pl-PL" dirty="0" err="1" smtClean="0">
                <a:solidFill>
                  <a:schemeClr val="tx1"/>
                </a:solidFill>
              </a:rPr>
              <a:t>ozporządzenie</a:t>
            </a:r>
            <a:r>
              <a:rPr lang="pl-PL" dirty="0" smtClean="0">
                <a:solidFill>
                  <a:schemeClr val="tx1"/>
                </a:solidFill>
              </a:rPr>
              <a:t> </a:t>
            </a:r>
            <a:r>
              <a:rPr lang="en-GB" dirty="0" smtClean="0">
                <a:solidFill>
                  <a:schemeClr val="tx1"/>
                </a:solidFill>
              </a:rPr>
              <a:t>(</a:t>
            </a:r>
            <a:r>
              <a:rPr lang="en-GB" dirty="0">
                <a:solidFill>
                  <a:schemeClr val="tx1"/>
                </a:solidFill>
              </a:rPr>
              <a:t>EC) 2073/2005:</a:t>
            </a:r>
          </a:p>
          <a:p>
            <a:pPr lvl="1"/>
            <a:r>
              <a:rPr lang="pl-PL" dirty="0" smtClean="0">
                <a:solidFill>
                  <a:schemeClr val="tx1"/>
                </a:solidFill>
              </a:rPr>
              <a:t>Jeżeli </a:t>
            </a:r>
            <a:r>
              <a:rPr lang="pl-PL" i="1" dirty="0" err="1" smtClean="0">
                <a:solidFill>
                  <a:schemeClr val="tx1"/>
                </a:solidFill>
              </a:rPr>
              <a:t>Listeria</a:t>
            </a:r>
            <a:r>
              <a:rPr lang="pl-PL" dirty="0" smtClean="0">
                <a:solidFill>
                  <a:schemeClr val="tx1"/>
                </a:solidFill>
              </a:rPr>
              <a:t> może się rozwijać</a:t>
            </a:r>
            <a:r>
              <a:rPr lang="en-GB" dirty="0" smtClean="0">
                <a:solidFill>
                  <a:schemeClr val="tx1"/>
                </a:solidFill>
              </a:rPr>
              <a:t>: </a:t>
            </a:r>
            <a:r>
              <a:rPr lang="pl-PL" dirty="0" smtClean="0">
                <a:solidFill>
                  <a:schemeClr val="tx1"/>
                </a:solidFill>
              </a:rPr>
              <a:t>nieobecne w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dirty="0">
                <a:solidFill>
                  <a:schemeClr val="tx1"/>
                </a:solidFill>
              </a:rPr>
              <a:t>25 g </a:t>
            </a:r>
            <a:r>
              <a:rPr lang="pl-PL" dirty="0" smtClean="0">
                <a:solidFill>
                  <a:schemeClr val="tx1"/>
                </a:solidFill>
              </a:rPr>
              <a:t>produktu</a:t>
            </a:r>
            <a:r>
              <a:rPr lang="en-GB" dirty="0" smtClean="0">
                <a:solidFill>
                  <a:schemeClr val="tx1"/>
                </a:solidFill>
              </a:rPr>
              <a:t>(</a:t>
            </a:r>
            <a:r>
              <a:rPr lang="pl-PL" dirty="0" smtClean="0">
                <a:solidFill>
                  <a:schemeClr val="tx1"/>
                </a:solidFill>
              </a:rPr>
              <a:t>przed wyjściem produktu spod kontroli producenta</a:t>
            </a:r>
            <a:r>
              <a:rPr lang="en-GB" dirty="0" smtClean="0">
                <a:solidFill>
                  <a:schemeClr val="tx1"/>
                </a:solidFill>
              </a:rPr>
              <a:t>).</a:t>
            </a:r>
            <a:endParaRPr lang="en-GB" sz="1800" dirty="0">
              <a:solidFill>
                <a:schemeClr val="tx1"/>
              </a:solidFill>
            </a:endParaRPr>
          </a:p>
          <a:p>
            <a:pPr lvl="1"/>
            <a:r>
              <a:rPr lang="pl-PL" dirty="0" smtClean="0">
                <a:solidFill>
                  <a:schemeClr val="tx1"/>
                </a:solidFill>
              </a:rPr>
              <a:t>Jeżeli </a:t>
            </a:r>
            <a:r>
              <a:rPr lang="en-GB" i="1" dirty="0" err="1" smtClean="0">
                <a:solidFill>
                  <a:schemeClr val="tx1"/>
                </a:solidFill>
              </a:rPr>
              <a:t>Listeria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pl-PL" dirty="0" smtClean="0">
                <a:solidFill>
                  <a:schemeClr val="tx1"/>
                </a:solidFill>
              </a:rPr>
              <a:t>nie może się rozwijać</a:t>
            </a:r>
            <a:r>
              <a:rPr lang="en-GB" dirty="0" smtClean="0">
                <a:solidFill>
                  <a:schemeClr val="tx1"/>
                </a:solidFill>
              </a:rPr>
              <a:t>: </a:t>
            </a:r>
            <a:r>
              <a:rPr lang="en-GB" dirty="0">
                <a:solidFill>
                  <a:schemeClr val="tx1"/>
                </a:solidFill>
              </a:rPr>
              <a:t>&lt;100 </a:t>
            </a:r>
            <a:r>
              <a:rPr lang="pl-PL" dirty="0" err="1" smtClean="0">
                <a:solidFill>
                  <a:schemeClr val="tx1"/>
                </a:solidFill>
              </a:rPr>
              <a:t>jtk</a:t>
            </a:r>
            <a:r>
              <a:rPr lang="en-GB" dirty="0" smtClean="0">
                <a:solidFill>
                  <a:schemeClr val="tx1"/>
                </a:solidFill>
              </a:rPr>
              <a:t>/g </a:t>
            </a:r>
            <a:r>
              <a:rPr lang="pl-PL" dirty="0" smtClean="0">
                <a:solidFill>
                  <a:schemeClr val="tx1"/>
                </a:solidFill>
              </a:rPr>
              <a:t>produktu podczas okresu przydatności produktu</a:t>
            </a:r>
            <a:r>
              <a:rPr lang="en-GB" dirty="0" smtClean="0">
                <a:solidFill>
                  <a:schemeClr val="tx1"/>
                </a:solidFill>
              </a:rPr>
              <a:t>.</a:t>
            </a:r>
            <a:endParaRPr lang="en-GB" dirty="0">
              <a:solidFill>
                <a:schemeClr val="tx1"/>
              </a:solidFill>
            </a:endParaRPr>
          </a:p>
          <a:p>
            <a:pPr lvl="1"/>
            <a:r>
              <a:rPr lang="pl-PL" dirty="0" smtClean="0">
                <a:solidFill>
                  <a:schemeClr val="tx1"/>
                </a:solidFill>
              </a:rPr>
              <a:t>Monitorowanie otoczenia jeżeli produkt stwarza ryzyko </a:t>
            </a:r>
            <a:r>
              <a:rPr lang="pl-PL" i="1" dirty="0" err="1" smtClean="0">
                <a:solidFill>
                  <a:schemeClr val="tx1"/>
                </a:solidFill>
              </a:rPr>
              <a:t>Listerii</a:t>
            </a:r>
            <a:r>
              <a:rPr lang="pl-PL" dirty="0" smtClean="0">
                <a:solidFill>
                  <a:schemeClr val="tx1"/>
                </a:solidFill>
              </a:rPr>
              <a:t> dla zdrowia publicznego.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endParaRPr lang="en-GB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sz="13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pl-PL" b="1" dirty="0" smtClean="0">
                <a:solidFill>
                  <a:schemeClr val="tx1"/>
                </a:solidFill>
              </a:rPr>
              <a:t>Metody zapobiegawcze</a:t>
            </a:r>
            <a:r>
              <a:rPr lang="en-GB" b="1" dirty="0" smtClean="0">
                <a:solidFill>
                  <a:schemeClr val="tx1"/>
                </a:solidFill>
              </a:rPr>
              <a:t>:</a:t>
            </a:r>
            <a:endParaRPr lang="en-GB" b="1" dirty="0">
              <a:solidFill>
                <a:schemeClr val="tx1"/>
              </a:solidFill>
            </a:endParaRPr>
          </a:p>
          <a:p>
            <a:r>
              <a:rPr lang="pl-PL" dirty="0" smtClean="0">
                <a:solidFill>
                  <a:schemeClr val="tx1"/>
                </a:solidFill>
              </a:rPr>
              <a:t>Kontrola jakości pasz</a:t>
            </a:r>
            <a:r>
              <a:rPr lang="en-GB" dirty="0" smtClean="0">
                <a:solidFill>
                  <a:schemeClr val="tx1"/>
                </a:solidFill>
              </a:rPr>
              <a:t> (</a:t>
            </a:r>
            <a:r>
              <a:rPr lang="pl-PL" dirty="0" smtClean="0">
                <a:solidFill>
                  <a:schemeClr val="tx1"/>
                </a:solidFill>
              </a:rPr>
              <a:t>od pokosu po zadawanie</a:t>
            </a:r>
            <a:r>
              <a:rPr lang="en-GB" dirty="0" smtClean="0">
                <a:solidFill>
                  <a:schemeClr val="tx1"/>
                </a:solidFill>
              </a:rPr>
              <a:t>)</a:t>
            </a:r>
            <a:endParaRPr lang="en-GB" dirty="0">
              <a:solidFill>
                <a:schemeClr val="tx1"/>
              </a:solidFill>
            </a:endParaRPr>
          </a:p>
          <a:p>
            <a:r>
              <a:rPr lang="pl-PL" dirty="0" smtClean="0">
                <a:solidFill>
                  <a:schemeClr val="tx1"/>
                </a:solidFill>
              </a:rPr>
              <a:t>Przestrzeganie zasad </a:t>
            </a:r>
            <a:r>
              <a:rPr lang="en-GB" dirty="0" smtClean="0">
                <a:solidFill>
                  <a:schemeClr val="tx1"/>
                </a:solidFill>
              </a:rPr>
              <a:t>GHP</a:t>
            </a:r>
            <a:r>
              <a:rPr lang="pl-PL" dirty="0" smtClean="0">
                <a:solidFill>
                  <a:schemeClr val="tx1"/>
                </a:solidFill>
              </a:rPr>
              <a:t> w 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pl-PL" dirty="0" smtClean="0">
                <a:solidFill>
                  <a:schemeClr val="tx1"/>
                </a:solidFill>
              </a:rPr>
              <a:t>rozdziałach </a:t>
            </a:r>
            <a:r>
              <a:rPr lang="en-GB" dirty="0" smtClean="0">
                <a:solidFill>
                  <a:schemeClr val="tx1"/>
                </a:solidFill>
              </a:rPr>
              <a:t>II </a:t>
            </a:r>
            <a:r>
              <a:rPr lang="pl-PL" dirty="0" smtClean="0">
                <a:solidFill>
                  <a:schemeClr val="tx1"/>
                </a:solidFill>
              </a:rPr>
              <a:t>i </a:t>
            </a:r>
            <a:r>
              <a:rPr lang="en-GB" dirty="0" smtClean="0">
                <a:solidFill>
                  <a:schemeClr val="tx1"/>
                </a:solidFill>
              </a:rPr>
              <a:t>IV </a:t>
            </a:r>
            <a:r>
              <a:rPr lang="pl-PL" dirty="0" smtClean="0">
                <a:solidFill>
                  <a:schemeClr val="tx1"/>
                </a:solidFill>
              </a:rPr>
              <a:t>Poradnika</a:t>
            </a:r>
            <a:endParaRPr lang="en-GB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dirty="0"/>
          </a:p>
          <a:p>
            <a:pPr lvl="1"/>
            <a:endParaRPr lang="en-GB" dirty="0"/>
          </a:p>
          <a:p>
            <a:endParaRPr lang="en-GB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xmlns="" id="{EDBBE8D6-B5CF-4BF6-9BE1-D605FC45CA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748849-D6B1-47DD-8642-93FE977772B5}" type="slidenum">
              <a:rPr lang="fr-FR" smtClean="0"/>
              <a:pPr>
                <a:defRPr/>
              </a:pPr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7680536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68EAD41C-FAC2-43C4-A5CF-80F5DB4D48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i="1" dirty="0"/>
              <a:t>Salmonella spp.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xmlns="" id="{46581B7C-E4DE-4024-911E-CD12427252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000" y="1935480"/>
            <a:ext cx="9221689" cy="4373221"/>
          </a:xfrm>
        </p:spPr>
        <p:txBody>
          <a:bodyPr>
            <a:noAutofit/>
          </a:bodyPr>
          <a:lstStyle/>
          <a:p>
            <a:r>
              <a:rPr lang="en-GB" sz="2400" i="1" dirty="0">
                <a:solidFill>
                  <a:schemeClr val="tx1"/>
                </a:solidFill>
              </a:rPr>
              <a:t>Salmonella</a:t>
            </a:r>
            <a:r>
              <a:rPr lang="en-GB" sz="2400" dirty="0">
                <a:solidFill>
                  <a:schemeClr val="tx1"/>
                </a:solidFill>
              </a:rPr>
              <a:t> </a:t>
            </a:r>
            <a:r>
              <a:rPr lang="pl-PL" sz="2400" dirty="0" smtClean="0">
                <a:solidFill>
                  <a:schemeClr val="tx1"/>
                </a:solidFill>
              </a:rPr>
              <a:t>może wywoływać salmonellozę</a:t>
            </a:r>
            <a:r>
              <a:rPr lang="en-GB" sz="2400" dirty="0" smtClean="0">
                <a:solidFill>
                  <a:schemeClr val="tx1"/>
                </a:solidFill>
              </a:rPr>
              <a:t>, </a:t>
            </a:r>
            <a:r>
              <a:rPr lang="pl-PL" sz="2400" dirty="0" smtClean="0">
                <a:solidFill>
                  <a:schemeClr val="tx1"/>
                </a:solidFill>
              </a:rPr>
              <a:t>jedną z głównych chorób gastrycznych w krajach rozwiniętych. </a:t>
            </a:r>
            <a:endParaRPr lang="en-GB" sz="2400" dirty="0">
              <a:solidFill>
                <a:schemeClr val="tx1"/>
              </a:solidFill>
            </a:endParaRPr>
          </a:p>
          <a:p>
            <a:r>
              <a:rPr lang="pl-PL" sz="2400" dirty="0" smtClean="0">
                <a:solidFill>
                  <a:schemeClr val="tx1"/>
                </a:solidFill>
              </a:rPr>
              <a:t>Główne źródła</a:t>
            </a:r>
            <a:r>
              <a:rPr lang="en-GB" sz="2400" dirty="0" smtClean="0">
                <a:solidFill>
                  <a:schemeClr val="tx1"/>
                </a:solidFill>
              </a:rPr>
              <a:t>: </a:t>
            </a:r>
            <a:r>
              <a:rPr lang="pl-PL" sz="2400" dirty="0" smtClean="0">
                <a:solidFill>
                  <a:schemeClr val="tx1"/>
                </a:solidFill>
              </a:rPr>
              <a:t>Grupy ssaków</a:t>
            </a:r>
            <a:r>
              <a:rPr lang="en-GB" sz="2400" dirty="0" smtClean="0">
                <a:solidFill>
                  <a:schemeClr val="tx1"/>
                </a:solidFill>
              </a:rPr>
              <a:t> (</a:t>
            </a:r>
            <a:r>
              <a:rPr lang="pl-PL" sz="2400" dirty="0" smtClean="0">
                <a:solidFill>
                  <a:schemeClr val="tx1"/>
                </a:solidFill>
              </a:rPr>
              <a:t>świnie, bydło</a:t>
            </a:r>
            <a:r>
              <a:rPr lang="en-GB" sz="2400" dirty="0" smtClean="0">
                <a:solidFill>
                  <a:schemeClr val="tx1"/>
                </a:solidFill>
              </a:rPr>
              <a:t>) </a:t>
            </a:r>
            <a:r>
              <a:rPr lang="pl-PL" sz="2400" dirty="0" smtClean="0">
                <a:solidFill>
                  <a:schemeClr val="tx1"/>
                </a:solidFill>
              </a:rPr>
              <a:t> i ptaki, gryzonie, gady</a:t>
            </a:r>
            <a:endParaRPr lang="en-GB" sz="2400" dirty="0">
              <a:solidFill>
                <a:schemeClr val="tx1"/>
              </a:solidFill>
            </a:endParaRPr>
          </a:p>
          <a:p>
            <a:r>
              <a:rPr lang="en-GB" sz="2400" i="1" dirty="0">
                <a:solidFill>
                  <a:schemeClr val="tx1"/>
                </a:solidFill>
              </a:rPr>
              <a:t>Salmonella</a:t>
            </a:r>
            <a:r>
              <a:rPr lang="en-GB" sz="2400" dirty="0">
                <a:solidFill>
                  <a:schemeClr val="tx1"/>
                </a:solidFill>
              </a:rPr>
              <a:t> </a:t>
            </a:r>
            <a:r>
              <a:rPr lang="pl-PL" sz="2400" dirty="0" smtClean="0">
                <a:solidFill>
                  <a:schemeClr val="tx1"/>
                </a:solidFill>
              </a:rPr>
              <a:t>obecna w odchodach zwierzęcych może zanieczyścić pastwiska</a:t>
            </a:r>
            <a:r>
              <a:rPr lang="en-GB" sz="2400" dirty="0" smtClean="0">
                <a:solidFill>
                  <a:schemeClr val="tx1"/>
                </a:solidFill>
              </a:rPr>
              <a:t>, </a:t>
            </a:r>
            <a:r>
              <a:rPr lang="pl-PL" sz="2400" dirty="0" smtClean="0">
                <a:solidFill>
                  <a:schemeClr val="tx1"/>
                </a:solidFill>
              </a:rPr>
              <a:t>glebę i wodę. </a:t>
            </a:r>
            <a:endParaRPr lang="en-GB" sz="2400" dirty="0">
              <a:solidFill>
                <a:schemeClr val="tx1"/>
              </a:solidFill>
            </a:endParaRPr>
          </a:p>
          <a:p>
            <a:r>
              <a:rPr lang="pl-PL" sz="2400" dirty="0" smtClean="0">
                <a:solidFill>
                  <a:schemeClr val="tx1"/>
                </a:solidFill>
              </a:rPr>
              <a:t>Zachorowania poprzez spożycie zanieczyszczonej żywności</a:t>
            </a:r>
            <a:r>
              <a:rPr lang="en-GB" sz="2400" dirty="0" smtClean="0">
                <a:solidFill>
                  <a:schemeClr val="tx1"/>
                </a:solidFill>
              </a:rPr>
              <a:t>.</a:t>
            </a:r>
          </a:p>
          <a:p>
            <a:r>
              <a:rPr lang="pl-PL" sz="2400" dirty="0" smtClean="0">
                <a:solidFill>
                  <a:schemeClr val="tx1"/>
                </a:solidFill>
              </a:rPr>
              <a:t>Zanieczyszczenie mleka spowodowane brudnymi strzykami i miejscem udoju</a:t>
            </a:r>
            <a:r>
              <a:rPr lang="en-GB" sz="2400" dirty="0" smtClean="0">
                <a:solidFill>
                  <a:schemeClr val="tx1"/>
                </a:solidFill>
              </a:rPr>
              <a:t>.</a:t>
            </a:r>
          </a:p>
          <a:p>
            <a:r>
              <a:rPr lang="pl-PL" sz="2400" dirty="0" smtClean="0">
                <a:solidFill>
                  <a:schemeClr val="tx1"/>
                </a:solidFill>
              </a:rPr>
              <a:t>Zanieczyszczenie produktów mlecznych przez mleko, </a:t>
            </a:r>
            <a:r>
              <a:rPr lang="en-GB" sz="2400" dirty="0" smtClean="0">
                <a:solidFill>
                  <a:schemeClr val="tx1"/>
                </a:solidFill>
              </a:rPr>
              <a:t>Contamination </a:t>
            </a:r>
            <a:r>
              <a:rPr lang="en-GB" sz="2400" dirty="0">
                <a:solidFill>
                  <a:schemeClr val="tx1"/>
                </a:solidFill>
              </a:rPr>
              <a:t>of dairy products by milk, </a:t>
            </a:r>
            <a:r>
              <a:rPr lang="pl-PL" sz="2400" dirty="0" smtClean="0">
                <a:solidFill>
                  <a:schemeClr val="tx1"/>
                </a:solidFill>
              </a:rPr>
              <a:t>przez bezobjawowych nosicieli lub zanieczyszczoną wodę. </a:t>
            </a:r>
            <a:r>
              <a:rPr lang="en-GB" sz="2400" dirty="0" smtClean="0">
                <a:solidFill>
                  <a:schemeClr val="tx1"/>
                </a:solidFill>
              </a:rPr>
              <a:t>  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xmlns="" id="{F5420D51-E85B-45C7-8467-4F2C08A30B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748849-D6B1-47DD-8642-93FE977772B5}" type="slidenum">
              <a:rPr lang="fr-FR" smtClean="0"/>
              <a:pPr>
                <a:defRPr/>
              </a:pPr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6876073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68EAD41C-FAC2-43C4-A5CF-80F5DB4D48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1054992"/>
            <a:ext cx="6480000" cy="535531"/>
          </a:xfrm>
        </p:spPr>
        <p:txBody>
          <a:bodyPr/>
          <a:lstStyle/>
          <a:p>
            <a:r>
              <a:rPr lang="en-GB" i="1" dirty="0"/>
              <a:t>Salmonella spp.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xmlns="" id="{46581B7C-E4DE-4024-911E-CD12427252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5061" y="1723531"/>
            <a:ext cx="9221689" cy="4572905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pl-PL" sz="3100" b="1" dirty="0" smtClean="0">
                <a:solidFill>
                  <a:schemeClr val="tx1"/>
                </a:solidFill>
              </a:rPr>
              <a:t>Ustawodawstwo</a:t>
            </a:r>
            <a:r>
              <a:rPr lang="en-GB" sz="3100" b="1" dirty="0" smtClean="0">
                <a:solidFill>
                  <a:schemeClr val="tx1"/>
                </a:solidFill>
              </a:rPr>
              <a:t>:</a:t>
            </a:r>
            <a:endParaRPr lang="en-GB" sz="3100" b="1" dirty="0">
              <a:solidFill>
                <a:schemeClr val="tx1"/>
              </a:solidFill>
            </a:endParaRPr>
          </a:p>
          <a:p>
            <a:pPr>
              <a:lnSpc>
                <a:spcPct val="120000"/>
              </a:lnSpc>
            </a:pPr>
            <a:r>
              <a:rPr lang="pl-PL" dirty="0" smtClean="0">
                <a:solidFill>
                  <a:schemeClr val="tx1"/>
                </a:solidFill>
              </a:rPr>
              <a:t>Rozporządzenie </a:t>
            </a:r>
            <a:r>
              <a:rPr lang="en-GB" dirty="0" smtClean="0">
                <a:solidFill>
                  <a:schemeClr val="tx1"/>
                </a:solidFill>
              </a:rPr>
              <a:t>(</a:t>
            </a:r>
            <a:r>
              <a:rPr lang="en-GB" dirty="0">
                <a:solidFill>
                  <a:schemeClr val="tx1"/>
                </a:solidFill>
              </a:rPr>
              <a:t>EC) 2073/2005: </a:t>
            </a:r>
            <a:r>
              <a:rPr lang="pl-PL" dirty="0" smtClean="0">
                <a:solidFill>
                  <a:schemeClr val="tx1"/>
                </a:solidFill>
              </a:rPr>
              <a:t>nieobecna w </a:t>
            </a:r>
            <a:r>
              <a:rPr lang="en-GB" dirty="0" smtClean="0">
                <a:solidFill>
                  <a:schemeClr val="tx1"/>
                </a:solidFill>
              </a:rPr>
              <a:t>25 </a:t>
            </a:r>
            <a:r>
              <a:rPr lang="en-GB" dirty="0">
                <a:solidFill>
                  <a:schemeClr val="tx1"/>
                </a:solidFill>
              </a:rPr>
              <a:t>g </a:t>
            </a:r>
            <a:r>
              <a:rPr lang="pl-PL" dirty="0" smtClean="0">
                <a:solidFill>
                  <a:schemeClr val="tx1"/>
                </a:solidFill>
              </a:rPr>
              <a:t>sera, masła, i śmietanki uzyskanych z mleka surowego lub mleka poddanego obróbce termicznej niższej niż pasteryzacja  i również lodów, z wyłączeniem produktów, gdzie proces produkcji lub skład produktów wyklucza ryzyko rozwoju </a:t>
            </a:r>
            <a:r>
              <a:rPr lang="en-GB" i="1" dirty="0" err="1" smtClean="0">
                <a:solidFill>
                  <a:schemeClr val="tx1"/>
                </a:solidFill>
              </a:rPr>
              <a:t>Salmonell</a:t>
            </a:r>
            <a:r>
              <a:rPr lang="pl-PL" i="1" dirty="0" smtClean="0">
                <a:solidFill>
                  <a:schemeClr val="tx1"/>
                </a:solidFill>
              </a:rPr>
              <a:t>i.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endParaRPr lang="en-GB" dirty="0">
              <a:solidFill>
                <a:schemeClr val="tx1"/>
              </a:solidFill>
            </a:endParaRPr>
          </a:p>
          <a:p>
            <a:endParaRPr lang="en-GB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pl-PL" sz="3100" b="1" dirty="0" smtClean="0">
                <a:solidFill>
                  <a:schemeClr val="tx1"/>
                </a:solidFill>
              </a:rPr>
              <a:t>Metody zapobiegawcze</a:t>
            </a:r>
            <a:r>
              <a:rPr lang="en-GB" sz="3100" b="1" dirty="0" smtClean="0">
                <a:solidFill>
                  <a:schemeClr val="tx1"/>
                </a:solidFill>
              </a:rPr>
              <a:t>:</a:t>
            </a:r>
            <a:endParaRPr lang="en-GB" sz="3100" b="1" dirty="0">
              <a:solidFill>
                <a:schemeClr val="tx1"/>
              </a:solidFill>
            </a:endParaRPr>
          </a:p>
          <a:p>
            <a:r>
              <a:rPr lang="pl-PL" dirty="0" smtClean="0">
                <a:solidFill>
                  <a:schemeClr val="tx1"/>
                </a:solidFill>
              </a:rPr>
              <a:t>Odizolować zwierzęta, które mają objawy kliniczne</a:t>
            </a:r>
            <a:endParaRPr lang="en-GB" dirty="0">
              <a:solidFill>
                <a:schemeClr val="tx1"/>
              </a:solidFill>
            </a:endParaRPr>
          </a:p>
          <a:p>
            <a:r>
              <a:rPr lang="pl-PL" dirty="0" smtClean="0">
                <a:solidFill>
                  <a:schemeClr val="tx1"/>
                </a:solidFill>
              </a:rPr>
              <a:t>Zapobiec rozsiewaniu się bakterii (odpowiedni system usuwania odchodów</a:t>
            </a:r>
            <a:r>
              <a:rPr lang="en-GB" dirty="0" smtClean="0">
                <a:solidFill>
                  <a:schemeClr val="tx1"/>
                </a:solidFill>
              </a:rPr>
              <a:t>)</a:t>
            </a:r>
            <a:endParaRPr lang="en-GB" dirty="0">
              <a:solidFill>
                <a:schemeClr val="tx1"/>
              </a:solidFill>
            </a:endParaRPr>
          </a:p>
          <a:p>
            <a:r>
              <a:rPr lang="pl-PL" dirty="0" smtClean="0">
                <a:solidFill>
                  <a:schemeClr val="tx1"/>
                </a:solidFill>
              </a:rPr>
              <a:t>Chronić wodę  i pasze przed zanieczyszczeniami kałem</a:t>
            </a:r>
            <a:endParaRPr lang="en-GB" dirty="0">
              <a:solidFill>
                <a:schemeClr val="tx1"/>
              </a:solidFill>
            </a:endParaRPr>
          </a:p>
          <a:p>
            <a:r>
              <a:rPr lang="pl-PL" dirty="0" smtClean="0">
                <a:solidFill>
                  <a:schemeClr val="tx1"/>
                </a:solidFill>
              </a:rPr>
              <a:t>Kontrola szkodników i ptaków mogących wydalać </a:t>
            </a:r>
            <a:r>
              <a:rPr lang="en-GB" i="1" dirty="0" smtClean="0">
                <a:solidFill>
                  <a:schemeClr val="tx1"/>
                </a:solidFill>
              </a:rPr>
              <a:t>Salmonella</a:t>
            </a:r>
            <a:endParaRPr lang="en-GB" i="1" dirty="0">
              <a:solidFill>
                <a:schemeClr val="tx1"/>
              </a:solidFill>
            </a:endParaRPr>
          </a:p>
          <a:p>
            <a:r>
              <a:rPr lang="pl-PL" dirty="0" smtClean="0">
                <a:solidFill>
                  <a:schemeClr val="tx1"/>
                </a:solidFill>
              </a:rPr>
              <a:t>Postępować zgodnie z zaleceniami </a:t>
            </a:r>
            <a:r>
              <a:rPr lang="en-GB" dirty="0" smtClean="0">
                <a:solidFill>
                  <a:schemeClr val="tx1"/>
                </a:solidFill>
              </a:rPr>
              <a:t>GHP</a:t>
            </a:r>
            <a:r>
              <a:rPr lang="pl-PL" dirty="0" smtClean="0">
                <a:solidFill>
                  <a:schemeClr val="tx1"/>
                </a:solidFill>
              </a:rPr>
              <a:t> w rozdziale </a:t>
            </a:r>
            <a:r>
              <a:rPr lang="en-GB" dirty="0" smtClean="0">
                <a:solidFill>
                  <a:schemeClr val="tx1"/>
                </a:solidFill>
              </a:rPr>
              <a:t>II </a:t>
            </a:r>
            <a:r>
              <a:rPr lang="pl-PL" dirty="0" smtClean="0">
                <a:solidFill>
                  <a:schemeClr val="tx1"/>
                </a:solidFill>
              </a:rPr>
              <a:t>i </a:t>
            </a:r>
            <a:r>
              <a:rPr lang="en-GB" dirty="0" smtClean="0">
                <a:solidFill>
                  <a:schemeClr val="tx1"/>
                </a:solidFill>
              </a:rPr>
              <a:t>IV </a:t>
            </a:r>
            <a:r>
              <a:rPr lang="pl-PL" dirty="0" smtClean="0">
                <a:solidFill>
                  <a:schemeClr val="tx1"/>
                </a:solidFill>
              </a:rPr>
              <a:t> Poradnika</a:t>
            </a:r>
            <a:endParaRPr lang="en-GB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xmlns="" id="{F5420D51-E85B-45C7-8467-4F2C08A30B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748849-D6B1-47DD-8642-93FE977772B5}" type="slidenum">
              <a:rPr lang="fr-FR" smtClean="0"/>
              <a:pPr>
                <a:defRPr/>
              </a:pPr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7399742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703385" y="1962615"/>
            <a:ext cx="9319846" cy="4563972"/>
          </a:xfrm>
        </p:spPr>
        <p:txBody>
          <a:bodyPr>
            <a:normAutofit/>
          </a:bodyPr>
          <a:lstStyle/>
          <a:p>
            <a:pPr marL="0" indent="0" algn="just">
              <a:spcBef>
                <a:spcPct val="0"/>
              </a:spcBef>
              <a:buNone/>
            </a:pPr>
            <a:r>
              <a:rPr lang="pl-PL" dirty="0" smtClean="0">
                <a:solidFill>
                  <a:schemeClr val="tx1"/>
                </a:solidFill>
                <a:sym typeface="Wingdings 2"/>
              </a:rPr>
              <a:t>Zagrożenia mogą mieć źródło w otoczeniu, w uprawie i hodowli oraz przetwórstwie</a:t>
            </a:r>
            <a:r>
              <a:rPr lang="en-US" dirty="0" smtClean="0">
                <a:solidFill>
                  <a:schemeClr val="tx1"/>
                </a:solidFill>
                <a:sym typeface="Wingdings 2"/>
              </a:rPr>
              <a:t>.</a:t>
            </a:r>
            <a:endParaRPr lang="en-US" dirty="0">
              <a:solidFill>
                <a:schemeClr val="tx1"/>
              </a:solidFill>
              <a:sym typeface="Wingdings 2"/>
            </a:endParaRPr>
          </a:p>
          <a:p>
            <a:pPr marL="391077" indent="-391077" algn="just">
              <a:spcBef>
                <a:spcPct val="0"/>
              </a:spcBef>
            </a:pPr>
            <a:endParaRPr lang="fr-FR" altLang="fr-FR" sz="2800" b="1" dirty="0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marL="391077" indent="-391077" algn="just">
              <a:spcBef>
                <a:spcPct val="0"/>
              </a:spcBef>
            </a:pPr>
            <a:r>
              <a:rPr lang="pl-PL" altLang="fr-FR" sz="2800" b="1" dirty="0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Zagrożenia chemiczne</a:t>
            </a:r>
            <a:endParaRPr lang="fr-FR" altLang="fr-FR" sz="2800" dirty="0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algn="just">
              <a:spcBef>
                <a:spcPct val="0"/>
              </a:spcBef>
              <a:buNone/>
            </a:pPr>
            <a:endParaRPr lang="fr-FR" altLang="fr-FR" sz="2800" dirty="0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marL="391077" indent="-391077" algn="just">
              <a:spcBef>
                <a:spcPct val="0"/>
              </a:spcBef>
            </a:pPr>
            <a:r>
              <a:rPr lang="pl-PL" altLang="fr-FR" sz="2800" b="1" dirty="0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Zagrożenia fizyczne</a:t>
            </a:r>
            <a:endParaRPr lang="fr-FR" altLang="fr-FR" sz="2800" b="1" dirty="0" smtClean="0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marL="391077" indent="-391077" algn="just">
              <a:spcBef>
                <a:spcPct val="0"/>
              </a:spcBef>
            </a:pPr>
            <a:endParaRPr lang="fr-FR" altLang="fr-FR" b="1" dirty="0" smtClean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marL="391077" indent="-391077" algn="just">
              <a:spcBef>
                <a:spcPct val="0"/>
              </a:spcBef>
            </a:pPr>
            <a:r>
              <a:rPr lang="pl-PL" altLang="fr-FR" sz="2800" b="1" dirty="0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Zagrożenia mikrobiologiczne</a:t>
            </a:r>
            <a:endParaRPr lang="fr-FR" sz="2800" b="1" dirty="0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703385" y="909218"/>
            <a:ext cx="9319846" cy="806714"/>
          </a:xfrm>
        </p:spPr>
        <p:txBody>
          <a:bodyPr tIns="180000" bIns="180000"/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pl-PL" altLang="fr-FR" sz="3200" dirty="0" smtClean="0">
                <a:latin typeface="+mn-lt"/>
                <a:cs typeface="Arial" charset="0"/>
              </a:rPr>
              <a:t>Analiza zagrożeń</a:t>
            </a:r>
            <a:endParaRPr lang="fr-FR" sz="3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006610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FD287DBA-BC89-48AC-A6F1-4A5C3F4735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999" y="1054992"/>
            <a:ext cx="9251813" cy="978729"/>
          </a:xfrm>
        </p:spPr>
        <p:txBody>
          <a:bodyPr/>
          <a:lstStyle/>
          <a:p>
            <a:r>
              <a:rPr lang="en-GB" dirty="0" err="1" smtClean="0"/>
              <a:t>Enteroto</a:t>
            </a:r>
            <a:r>
              <a:rPr lang="pl-PL" dirty="0" err="1" smtClean="0"/>
              <a:t>ksyny</a:t>
            </a:r>
            <a:r>
              <a:rPr lang="pl-PL" dirty="0" smtClean="0"/>
              <a:t> wytwarzane przez </a:t>
            </a:r>
            <a:r>
              <a:rPr lang="en-GB" dirty="0" smtClean="0"/>
              <a:t>Staphylococci </a:t>
            </a:r>
            <a:r>
              <a:rPr lang="pl-PL" dirty="0" err="1" smtClean="0"/>
              <a:t>koagulazo-dodatnie</a:t>
            </a:r>
            <a:r>
              <a:rPr lang="pl-PL" dirty="0" smtClean="0"/>
              <a:t> </a:t>
            </a:r>
            <a:r>
              <a:rPr lang="en-GB" dirty="0" smtClean="0"/>
              <a:t>(</a:t>
            </a:r>
            <a:r>
              <a:rPr lang="pl-PL" dirty="0" smtClean="0"/>
              <a:t>łącznie z </a:t>
            </a:r>
            <a:r>
              <a:rPr lang="en-GB" i="1" dirty="0" smtClean="0"/>
              <a:t>S</a:t>
            </a:r>
            <a:r>
              <a:rPr lang="en-GB" i="1" dirty="0"/>
              <a:t>. aureus</a:t>
            </a:r>
            <a:r>
              <a:rPr lang="en-GB" dirty="0"/>
              <a:t>)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xmlns="" id="{CFA151C7-C274-44BA-ABFB-D26DE06E0A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000" y="2268000"/>
            <a:ext cx="9221689" cy="4074611"/>
          </a:xfrm>
        </p:spPr>
        <p:txBody>
          <a:bodyPr>
            <a:normAutofit fontScale="92500"/>
          </a:bodyPr>
          <a:lstStyle/>
          <a:p>
            <a:r>
              <a:rPr lang="pl-PL" dirty="0" smtClean="0">
                <a:solidFill>
                  <a:schemeClr val="tx1"/>
                </a:solidFill>
              </a:rPr>
              <a:t>Gronkowce </a:t>
            </a:r>
            <a:r>
              <a:rPr lang="pl-PL" dirty="0" err="1" smtClean="0">
                <a:solidFill>
                  <a:schemeClr val="tx1"/>
                </a:solidFill>
              </a:rPr>
              <a:t>koagulazo-dodatnie</a:t>
            </a:r>
            <a:r>
              <a:rPr lang="pl-PL" dirty="0" smtClean="0">
                <a:solidFill>
                  <a:schemeClr val="tx1"/>
                </a:solidFill>
              </a:rPr>
              <a:t> mogą wytwarzać enterotoksyny w żywności jeżeli ich poziom przekracza </a:t>
            </a:r>
            <a:r>
              <a:rPr lang="en-GB" dirty="0" smtClean="0">
                <a:solidFill>
                  <a:schemeClr val="tx1"/>
                </a:solidFill>
              </a:rPr>
              <a:t>10</a:t>
            </a:r>
            <a:r>
              <a:rPr lang="en-GB" baseline="30000" dirty="0" smtClean="0">
                <a:solidFill>
                  <a:schemeClr val="tx1"/>
                </a:solidFill>
              </a:rPr>
              <a:t>5</a:t>
            </a:r>
            <a:r>
              <a:rPr lang="en-GB" dirty="0" smtClean="0">
                <a:solidFill>
                  <a:schemeClr val="tx1"/>
                </a:solidFill>
              </a:rPr>
              <a:t>-10</a:t>
            </a:r>
            <a:r>
              <a:rPr lang="en-GB" baseline="30000" dirty="0" smtClean="0">
                <a:solidFill>
                  <a:schemeClr val="tx1"/>
                </a:solidFill>
              </a:rPr>
              <a:t>6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pl-PL" dirty="0" err="1" smtClean="0">
                <a:solidFill>
                  <a:schemeClr val="tx1"/>
                </a:solidFill>
              </a:rPr>
              <a:t>jtk</a:t>
            </a:r>
            <a:r>
              <a:rPr lang="en-GB" dirty="0" smtClean="0">
                <a:solidFill>
                  <a:schemeClr val="tx1"/>
                </a:solidFill>
              </a:rPr>
              <a:t>/g</a:t>
            </a:r>
            <a:endParaRPr lang="en-GB" dirty="0">
              <a:solidFill>
                <a:schemeClr val="tx1"/>
              </a:solidFill>
            </a:endParaRPr>
          </a:p>
          <a:p>
            <a:r>
              <a:rPr lang="pl-PL" dirty="0" smtClean="0">
                <a:solidFill>
                  <a:schemeClr val="tx1"/>
                </a:solidFill>
              </a:rPr>
              <a:t>Enterotoksyny gronkowcowe to </a:t>
            </a:r>
            <a:r>
              <a:rPr lang="pl-PL" dirty="0" err="1" smtClean="0">
                <a:solidFill>
                  <a:schemeClr val="tx1"/>
                </a:solidFill>
              </a:rPr>
              <a:t>termooporne</a:t>
            </a:r>
            <a:r>
              <a:rPr lang="pl-PL" dirty="0" smtClean="0">
                <a:solidFill>
                  <a:schemeClr val="tx1"/>
                </a:solidFill>
              </a:rPr>
              <a:t> białka.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endParaRPr lang="en-GB" dirty="0">
              <a:solidFill>
                <a:schemeClr val="tx1"/>
              </a:solidFill>
            </a:endParaRPr>
          </a:p>
          <a:p>
            <a:r>
              <a:rPr lang="pl-PL" dirty="0" smtClean="0">
                <a:solidFill>
                  <a:schemeClr val="tx1"/>
                </a:solidFill>
              </a:rPr>
              <a:t>Gronkowce bytują na skórze, śluzówce i jamie nosowo-gardłowej zwierząt ciepłokrwistych</a:t>
            </a:r>
            <a:r>
              <a:rPr lang="en-GB" dirty="0" smtClean="0">
                <a:solidFill>
                  <a:schemeClr val="tx1"/>
                </a:solidFill>
              </a:rPr>
              <a:t> (</a:t>
            </a:r>
            <a:r>
              <a:rPr lang="pl-PL" dirty="0" smtClean="0">
                <a:solidFill>
                  <a:schemeClr val="tx1"/>
                </a:solidFill>
              </a:rPr>
              <a:t>ssaki, ptaki</a:t>
            </a:r>
            <a:r>
              <a:rPr lang="en-GB" dirty="0" smtClean="0">
                <a:solidFill>
                  <a:schemeClr val="tx1"/>
                </a:solidFill>
              </a:rPr>
              <a:t>) </a:t>
            </a:r>
            <a:r>
              <a:rPr lang="pl-PL" dirty="0" smtClean="0">
                <a:solidFill>
                  <a:schemeClr val="tx1"/>
                </a:solidFill>
              </a:rPr>
              <a:t>również ludzi</a:t>
            </a:r>
            <a:r>
              <a:rPr lang="en-GB" dirty="0" smtClean="0">
                <a:solidFill>
                  <a:schemeClr val="tx1"/>
                </a:solidFill>
              </a:rPr>
              <a:t>. </a:t>
            </a:r>
            <a:endParaRPr lang="en-GB" dirty="0">
              <a:solidFill>
                <a:schemeClr val="tx1"/>
              </a:solidFill>
            </a:endParaRPr>
          </a:p>
          <a:p>
            <a:r>
              <a:rPr lang="pl-PL" dirty="0" smtClean="0">
                <a:solidFill>
                  <a:schemeClr val="tx1"/>
                </a:solidFill>
              </a:rPr>
              <a:t>Gronkowce </a:t>
            </a:r>
            <a:r>
              <a:rPr lang="pl-PL" dirty="0" err="1" smtClean="0">
                <a:solidFill>
                  <a:schemeClr val="tx1"/>
                </a:solidFill>
              </a:rPr>
              <a:t>koagulazo-dodatnie</a:t>
            </a:r>
            <a:r>
              <a:rPr lang="pl-PL" dirty="0" smtClean="0">
                <a:solidFill>
                  <a:schemeClr val="tx1"/>
                </a:solidFill>
              </a:rPr>
              <a:t> należą do grupy bakterii, które są odpowiedzialne za podkliniczne i kliniczne stany </a:t>
            </a:r>
            <a:r>
              <a:rPr lang="pl-PL" dirty="0" err="1" smtClean="0">
                <a:solidFill>
                  <a:schemeClr val="tx1"/>
                </a:solidFill>
              </a:rPr>
              <a:t>mastitis</a:t>
            </a:r>
            <a:r>
              <a:rPr lang="en-GB" dirty="0" smtClean="0">
                <a:solidFill>
                  <a:schemeClr val="tx1"/>
                </a:solidFill>
              </a:rPr>
              <a:t>. </a:t>
            </a:r>
            <a:endParaRPr lang="en-GB" dirty="0">
              <a:solidFill>
                <a:schemeClr val="tx1"/>
              </a:solidFill>
            </a:endParaRPr>
          </a:p>
          <a:p>
            <a:r>
              <a:rPr lang="pl-PL" dirty="0" smtClean="0">
                <a:solidFill>
                  <a:schemeClr val="tx1"/>
                </a:solidFill>
              </a:rPr>
              <a:t>Zanieczyszczenie mleka przez zainfekowane zwierzęta</a:t>
            </a:r>
            <a:r>
              <a:rPr lang="en-GB" dirty="0" smtClean="0">
                <a:solidFill>
                  <a:schemeClr val="tx1"/>
                </a:solidFill>
              </a:rPr>
              <a:t>, </a:t>
            </a:r>
            <a:r>
              <a:rPr lang="pl-PL" dirty="0" smtClean="0">
                <a:solidFill>
                  <a:schemeClr val="tx1"/>
                </a:solidFill>
              </a:rPr>
              <a:t>strzyki, </a:t>
            </a:r>
            <a:r>
              <a:rPr lang="pl-PL" smtClean="0">
                <a:solidFill>
                  <a:schemeClr val="tx1"/>
                </a:solidFill>
              </a:rPr>
              <a:t>ręce dojarza, </a:t>
            </a:r>
            <a:r>
              <a:rPr lang="pl-PL" dirty="0" smtClean="0">
                <a:solidFill>
                  <a:schemeClr val="tx1"/>
                </a:solidFill>
              </a:rPr>
              <a:t>urządzenia udojowe. 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endParaRPr lang="en-GB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xmlns="" id="{5C68BDEC-F5CE-45D7-947F-BCDBE4D25B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748849-D6B1-47DD-8642-93FE977772B5}" type="slidenum">
              <a:rPr lang="fr-FR" smtClean="0"/>
              <a:pPr>
                <a:defRPr/>
              </a:pPr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812005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0DDC22BC-BCB8-41D5-A60C-DEBE0B0D9C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999" y="1188000"/>
            <a:ext cx="9251813" cy="978729"/>
          </a:xfrm>
        </p:spPr>
        <p:txBody>
          <a:bodyPr/>
          <a:lstStyle/>
          <a:p>
            <a:r>
              <a:rPr lang="en-GB" dirty="0" err="1" smtClean="0"/>
              <a:t>Enteroto</a:t>
            </a:r>
            <a:r>
              <a:rPr lang="pl-PL" dirty="0" err="1" smtClean="0"/>
              <a:t>ksyny</a:t>
            </a:r>
            <a:r>
              <a:rPr lang="pl-PL" dirty="0" smtClean="0"/>
              <a:t> wytwarzane przez </a:t>
            </a:r>
            <a:r>
              <a:rPr lang="en-GB" dirty="0" smtClean="0"/>
              <a:t>Staphylococci </a:t>
            </a:r>
            <a:r>
              <a:rPr lang="pl-PL" dirty="0" err="1" smtClean="0"/>
              <a:t>koagulazo-dodatnie</a:t>
            </a:r>
            <a:r>
              <a:rPr lang="pl-PL" dirty="0" smtClean="0"/>
              <a:t> </a:t>
            </a:r>
            <a:r>
              <a:rPr lang="en-GB" dirty="0" smtClean="0"/>
              <a:t>(</a:t>
            </a:r>
            <a:r>
              <a:rPr lang="pl-PL" dirty="0" smtClean="0"/>
              <a:t>łącznie z </a:t>
            </a:r>
            <a:r>
              <a:rPr lang="en-GB" i="1" dirty="0" smtClean="0"/>
              <a:t>S. </a:t>
            </a:r>
            <a:r>
              <a:rPr lang="en-GB" i="1" dirty="0" err="1" smtClean="0"/>
              <a:t>Aureus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xmlns="" id="{FF6C51BC-0F2F-4839-A520-9FF926A235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l-PL" sz="2600" b="1" dirty="0" smtClean="0">
                <a:solidFill>
                  <a:schemeClr val="tx1"/>
                </a:solidFill>
              </a:rPr>
              <a:t>Ustawodawstwo</a:t>
            </a:r>
            <a:r>
              <a:rPr lang="en-GB" sz="2600" b="1" dirty="0" smtClean="0">
                <a:solidFill>
                  <a:schemeClr val="tx1"/>
                </a:solidFill>
              </a:rPr>
              <a:t>:</a:t>
            </a:r>
            <a:endParaRPr lang="en-GB" sz="2600" b="1" dirty="0">
              <a:solidFill>
                <a:schemeClr val="tx1"/>
              </a:solidFill>
            </a:endParaRPr>
          </a:p>
          <a:p>
            <a:r>
              <a:rPr lang="en-GB" sz="2600" dirty="0" smtClean="0">
                <a:solidFill>
                  <a:schemeClr val="tx1"/>
                </a:solidFill>
              </a:rPr>
              <a:t>R</a:t>
            </a:r>
            <a:r>
              <a:rPr lang="pl-PL" sz="2600" dirty="0" err="1" smtClean="0">
                <a:solidFill>
                  <a:schemeClr val="tx1"/>
                </a:solidFill>
              </a:rPr>
              <a:t>ozporządzenie</a:t>
            </a:r>
            <a:r>
              <a:rPr lang="en-GB" sz="2600" dirty="0" smtClean="0">
                <a:solidFill>
                  <a:schemeClr val="tx1"/>
                </a:solidFill>
              </a:rPr>
              <a:t> </a:t>
            </a:r>
            <a:r>
              <a:rPr lang="en-GB" sz="2600" dirty="0">
                <a:solidFill>
                  <a:schemeClr val="tx1"/>
                </a:solidFill>
              </a:rPr>
              <a:t>(EC) 2073/2005: </a:t>
            </a:r>
            <a:r>
              <a:rPr lang="pl-PL" sz="2600" dirty="0" smtClean="0">
                <a:solidFill>
                  <a:schemeClr val="tx1"/>
                </a:solidFill>
              </a:rPr>
              <a:t>kryterium higieny procesu, oznacz liczbę komórek gronkowców w momencie, gdy spodziewane jest największe namnożenie komórek</a:t>
            </a:r>
            <a:r>
              <a:rPr lang="en-GB" sz="2600" dirty="0" smtClean="0">
                <a:solidFill>
                  <a:schemeClr val="tx1"/>
                </a:solidFill>
              </a:rPr>
              <a:t>. </a:t>
            </a:r>
            <a:endParaRPr lang="en-GB" sz="2600" dirty="0">
              <a:solidFill>
                <a:schemeClr val="tx1"/>
              </a:solidFill>
            </a:endParaRPr>
          </a:p>
          <a:p>
            <a:r>
              <a:rPr lang="pl-PL" sz="2600" dirty="0" smtClean="0">
                <a:solidFill>
                  <a:schemeClr val="tx1"/>
                </a:solidFill>
              </a:rPr>
              <a:t>Rozporządzenie</a:t>
            </a:r>
            <a:r>
              <a:rPr lang="en-GB" sz="2600" dirty="0" smtClean="0">
                <a:solidFill>
                  <a:schemeClr val="tx1"/>
                </a:solidFill>
              </a:rPr>
              <a:t> </a:t>
            </a:r>
            <a:r>
              <a:rPr lang="en-GB" sz="2600" dirty="0">
                <a:solidFill>
                  <a:schemeClr val="tx1"/>
                </a:solidFill>
              </a:rPr>
              <a:t>(EC) 2073/2005: </a:t>
            </a:r>
            <a:r>
              <a:rPr lang="pl-PL" sz="2600" dirty="0" smtClean="0">
                <a:solidFill>
                  <a:schemeClr val="tx1"/>
                </a:solidFill>
              </a:rPr>
              <a:t>kryterium bezpieczeństwa żywności</a:t>
            </a:r>
            <a:r>
              <a:rPr lang="en-GB" sz="2600" dirty="0" smtClean="0">
                <a:solidFill>
                  <a:schemeClr val="tx1"/>
                </a:solidFill>
              </a:rPr>
              <a:t>: </a:t>
            </a:r>
            <a:r>
              <a:rPr lang="pl-PL" sz="2600" dirty="0" smtClean="0">
                <a:solidFill>
                  <a:schemeClr val="tx1"/>
                </a:solidFill>
              </a:rPr>
              <a:t>jeżeli liczba komórek gronkowców przekracza</a:t>
            </a:r>
            <a:r>
              <a:rPr lang="en-GB" sz="2600" dirty="0" smtClean="0">
                <a:solidFill>
                  <a:schemeClr val="tx1"/>
                </a:solidFill>
              </a:rPr>
              <a:t> 10</a:t>
            </a:r>
            <a:r>
              <a:rPr lang="en-GB" sz="2600" baseline="30000" dirty="0" smtClean="0">
                <a:solidFill>
                  <a:schemeClr val="tx1"/>
                </a:solidFill>
              </a:rPr>
              <a:t>5</a:t>
            </a:r>
            <a:r>
              <a:rPr lang="pl-PL" sz="2600" baseline="30000" dirty="0" smtClean="0">
                <a:solidFill>
                  <a:schemeClr val="tx1"/>
                </a:solidFill>
              </a:rPr>
              <a:t> </a:t>
            </a:r>
            <a:r>
              <a:rPr lang="pl-PL" sz="2600" dirty="0" err="1" smtClean="0">
                <a:solidFill>
                  <a:schemeClr val="tx1"/>
                </a:solidFill>
              </a:rPr>
              <a:t>jtk</a:t>
            </a:r>
            <a:r>
              <a:rPr lang="en-GB" sz="2600" dirty="0" smtClean="0">
                <a:solidFill>
                  <a:schemeClr val="tx1"/>
                </a:solidFill>
              </a:rPr>
              <a:t>/g </a:t>
            </a:r>
            <a:r>
              <a:rPr lang="pl-PL" sz="2600" dirty="0" smtClean="0">
                <a:solidFill>
                  <a:schemeClr val="tx1"/>
                </a:solidFill>
              </a:rPr>
              <a:t>należy wykonać badanie na obecność enterotoksyn.</a:t>
            </a:r>
            <a:endParaRPr lang="en-GB" sz="26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pl-PL" sz="2600" b="1" dirty="0" smtClean="0">
                <a:solidFill>
                  <a:schemeClr val="tx1"/>
                </a:solidFill>
              </a:rPr>
              <a:t>Działania zapobiegawcze</a:t>
            </a:r>
            <a:r>
              <a:rPr lang="en-GB" sz="2600" b="1" dirty="0" smtClean="0">
                <a:solidFill>
                  <a:schemeClr val="tx1"/>
                </a:solidFill>
              </a:rPr>
              <a:t>:</a:t>
            </a:r>
            <a:endParaRPr lang="en-GB" sz="2600" b="1" dirty="0">
              <a:solidFill>
                <a:schemeClr val="tx1"/>
              </a:solidFill>
            </a:endParaRPr>
          </a:p>
          <a:p>
            <a:r>
              <a:rPr lang="pl-PL" sz="2600" dirty="0" smtClean="0">
                <a:solidFill>
                  <a:schemeClr val="tx1"/>
                </a:solidFill>
              </a:rPr>
              <a:t>Kontrola i monitorowanie higieny weterynaryjnej</a:t>
            </a:r>
            <a:endParaRPr lang="en-GB" sz="2600" dirty="0">
              <a:solidFill>
                <a:schemeClr val="tx1"/>
              </a:solidFill>
            </a:endParaRPr>
          </a:p>
          <a:p>
            <a:r>
              <a:rPr lang="pl-PL" sz="2600" dirty="0" smtClean="0">
                <a:solidFill>
                  <a:schemeClr val="tx1"/>
                </a:solidFill>
              </a:rPr>
              <a:t>Środki </a:t>
            </a:r>
            <a:r>
              <a:rPr lang="en-GB" sz="2600" dirty="0" smtClean="0">
                <a:solidFill>
                  <a:schemeClr val="tx1"/>
                </a:solidFill>
              </a:rPr>
              <a:t>GHP </a:t>
            </a:r>
            <a:r>
              <a:rPr lang="pl-PL" sz="2600" dirty="0" smtClean="0">
                <a:solidFill>
                  <a:schemeClr val="tx1"/>
                </a:solidFill>
              </a:rPr>
              <a:t>w rozdziałach </a:t>
            </a:r>
            <a:r>
              <a:rPr lang="en-GB" sz="2600" dirty="0" smtClean="0">
                <a:solidFill>
                  <a:schemeClr val="tx1"/>
                </a:solidFill>
              </a:rPr>
              <a:t>II </a:t>
            </a:r>
            <a:r>
              <a:rPr lang="pl-PL" sz="2600" dirty="0" smtClean="0">
                <a:solidFill>
                  <a:schemeClr val="tx1"/>
                </a:solidFill>
              </a:rPr>
              <a:t>i </a:t>
            </a:r>
            <a:r>
              <a:rPr lang="en-GB" sz="2600" dirty="0" smtClean="0">
                <a:solidFill>
                  <a:schemeClr val="tx1"/>
                </a:solidFill>
              </a:rPr>
              <a:t>IV </a:t>
            </a:r>
            <a:r>
              <a:rPr lang="pl-PL" sz="2600" dirty="0" smtClean="0">
                <a:solidFill>
                  <a:schemeClr val="tx1"/>
                </a:solidFill>
              </a:rPr>
              <a:t>Poradnika</a:t>
            </a:r>
            <a:endParaRPr lang="en-GB" sz="2600" dirty="0">
              <a:solidFill>
                <a:schemeClr val="tx1"/>
              </a:solidFill>
            </a:endParaRP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xmlns="" id="{EB0B78DE-7A7B-4B9F-A700-07E803A5BF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748849-D6B1-47DD-8642-93FE977772B5}" type="slidenum">
              <a:rPr lang="fr-FR" smtClean="0"/>
              <a:pPr>
                <a:defRPr/>
              </a:pPr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4324527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20432" y="2266485"/>
            <a:ext cx="9850947" cy="48987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91077" indent="-391077" algn="just" defTabSz="1007943">
              <a:lnSpc>
                <a:spcPct val="9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 sz="2400">
                <a:solidFill>
                  <a:srgbClr val="7C8B92"/>
                </a:solidFill>
                <a:latin typeface="Arial" charset="0"/>
              </a:defRPr>
            </a:lvl1pPr>
            <a:lvl2pPr marL="755957" indent="-251986" defTabSz="1007943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2000">
                <a:solidFill>
                  <a:srgbClr val="7C8B92"/>
                </a:solidFill>
                <a:latin typeface="Raleway" panose="020B0503030101060003" pitchFamily="34" charset="77"/>
              </a:defRPr>
            </a:lvl2pPr>
            <a:lvl3pPr marL="1259929" indent="-251986" defTabSz="1007943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800">
                <a:solidFill>
                  <a:srgbClr val="7C8B92"/>
                </a:solidFill>
                <a:latin typeface="Raleway" panose="020B0503030101060003" pitchFamily="34" charset="77"/>
              </a:defRPr>
            </a:lvl3pPr>
            <a:lvl4pPr marL="1763900" indent="-251986" defTabSz="1007943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600">
                <a:solidFill>
                  <a:srgbClr val="7C8B92"/>
                </a:solidFill>
                <a:latin typeface="Raleway" panose="020B0503030101060003" pitchFamily="34" charset="77"/>
              </a:defRPr>
            </a:lvl4pPr>
            <a:lvl5pPr marL="2267872" indent="-251986" defTabSz="1007943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400">
                <a:solidFill>
                  <a:srgbClr val="7C8B92"/>
                </a:solidFill>
                <a:latin typeface="Raleway" panose="020B0503030101060003" pitchFamily="34" charset="77"/>
              </a:defRPr>
            </a:lvl5pPr>
            <a:lvl6pPr marL="2771844" indent="-251986" defTabSz="1007943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/>
            </a:lvl6pPr>
            <a:lvl7pPr marL="3275815" indent="-251986" defTabSz="1007943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/>
            </a:lvl7pPr>
            <a:lvl8pPr marL="3779787" indent="-251986" defTabSz="1007943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/>
            </a:lvl8pPr>
            <a:lvl9pPr marL="4283758" indent="-251986" defTabSz="1007943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/>
            </a:lvl9pPr>
          </a:lstStyle>
          <a:p>
            <a:pPr marL="0" indent="0">
              <a:buNone/>
            </a:pPr>
            <a:r>
              <a:rPr lang="en-US" sz="2800" b="1" dirty="0" smtClean="0">
                <a:solidFill>
                  <a:schemeClr val="tx1"/>
                </a:solidFill>
                <a:latin typeface="+mn-lt"/>
                <a:sym typeface="Wingdings 2"/>
              </a:rPr>
              <a:t>Chemic</a:t>
            </a:r>
            <a:r>
              <a:rPr lang="pl-PL" sz="2800" b="1" dirty="0" err="1" smtClean="0">
                <a:solidFill>
                  <a:schemeClr val="tx1"/>
                </a:solidFill>
                <a:latin typeface="+mn-lt"/>
                <a:sym typeface="Wingdings 2"/>
              </a:rPr>
              <a:t>zne</a:t>
            </a:r>
            <a:endParaRPr lang="en-US" sz="2800" b="1" dirty="0">
              <a:solidFill>
                <a:schemeClr val="tx1"/>
              </a:solidFill>
              <a:latin typeface="+mn-lt"/>
              <a:sym typeface="Wingdings 2"/>
            </a:endParaRPr>
          </a:p>
          <a:p>
            <a:r>
              <a:rPr lang="en-US" dirty="0" smtClean="0">
                <a:solidFill>
                  <a:schemeClr val="tx1"/>
                </a:solidFill>
                <a:latin typeface="+mn-lt"/>
                <a:sym typeface="Wingdings 2"/>
              </a:rPr>
              <a:t>Al</a:t>
            </a:r>
            <a:r>
              <a:rPr lang="pl-PL" dirty="0" err="1" smtClean="0">
                <a:solidFill>
                  <a:schemeClr val="tx1"/>
                </a:solidFill>
                <a:latin typeface="+mn-lt"/>
                <a:sym typeface="Wingdings 2"/>
              </a:rPr>
              <a:t>ergeny</a:t>
            </a:r>
            <a:endParaRPr lang="en-US" dirty="0">
              <a:solidFill>
                <a:schemeClr val="tx1"/>
              </a:solidFill>
              <a:latin typeface="+mn-lt"/>
              <a:sym typeface="Wingdings 2"/>
            </a:endParaRPr>
          </a:p>
          <a:p>
            <a:r>
              <a:rPr lang="en-US" dirty="0" smtClean="0">
                <a:solidFill>
                  <a:schemeClr val="tx1"/>
                </a:solidFill>
                <a:latin typeface="+mn-lt"/>
                <a:sym typeface="Wingdings 2"/>
              </a:rPr>
              <a:t>Ant</a:t>
            </a:r>
            <a:r>
              <a:rPr lang="pl-PL" dirty="0" err="1" smtClean="0">
                <a:solidFill>
                  <a:schemeClr val="tx1"/>
                </a:solidFill>
                <a:latin typeface="+mn-lt"/>
                <a:sym typeface="Wingdings 2"/>
              </a:rPr>
              <a:t>ybiotyki</a:t>
            </a:r>
            <a:r>
              <a:rPr lang="pl-PL" dirty="0" smtClean="0">
                <a:solidFill>
                  <a:schemeClr val="tx1"/>
                </a:solidFill>
                <a:latin typeface="+mn-lt"/>
                <a:sym typeface="Wingdings 2"/>
              </a:rPr>
              <a:t>, inne leki weterynaryjne, </a:t>
            </a:r>
            <a:r>
              <a:rPr lang="pl-PL" dirty="0" err="1" smtClean="0">
                <a:solidFill>
                  <a:schemeClr val="tx1"/>
                </a:solidFill>
                <a:latin typeface="+mn-lt"/>
                <a:sym typeface="Wingdings 2"/>
              </a:rPr>
              <a:t>biocydy</a:t>
            </a:r>
            <a:endParaRPr lang="en-US" dirty="0">
              <a:solidFill>
                <a:schemeClr val="tx1"/>
              </a:solidFill>
              <a:latin typeface="+mn-lt"/>
              <a:sym typeface="Wingdings 2"/>
            </a:endParaRPr>
          </a:p>
          <a:p>
            <a:pPr marL="0" indent="0">
              <a:buNone/>
            </a:pPr>
            <a:endParaRPr lang="en-US" sz="1200" dirty="0">
              <a:solidFill>
                <a:schemeClr val="tx1"/>
              </a:solidFill>
              <a:latin typeface="+mn-lt"/>
              <a:sym typeface="Wingdings 2"/>
            </a:endParaRPr>
          </a:p>
          <a:p>
            <a:pPr marL="0" indent="0">
              <a:buNone/>
            </a:pPr>
            <a:r>
              <a:rPr lang="pl-PL" b="1" dirty="0" smtClean="0">
                <a:solidFill>
                  <a:schemeClr val="tx1"/>
                </a:solidFill>
                <a:latin typeface="+mn-lt"/>
                <a:sym typeface="Wingdings 2"/>
              </a:rPr>
              <a:t>Fizyczne</a:t>
            </a:r>
            <a:endParaRPr lang="en-US" b="1" dirty="0">
              <a:solidFill>
                <a:schemeClr val="tx1"/>
              </a:solidFill>
              <a:latin typeface="+mn-lt"/>
              <a:sym typeface="Wingdings 2"/>
            </a:endParaRPr>
          </a:p>
          <a:p>
            <a:r>
              <a:rPr lang="pl-PL" dirty="0" smtClean="0">
                <a:solidFill>
                  <a:schemeClr val="tx1"/>
                </a:solidFill>
                <a:latin typeface="+mn-lt"/>
                <a:sym typeface="Wingdings 2"/>
              </a:rPr>
              <a:t>Ciała obce - szkło</a:t>
            </a:r>
            <a:endParaRPr lang="en-US" dirty="0">
              <a:solidFill>
                <a:schemeClr val="tx1"/>
              </a:solidFill>
              <a:latin typeface="+mn-lt"/>
              <a:sym typeface="Wingdings 2"/>
            </a:endParaRPr>
          </a:p>
          <a:p>
            <a:r>
              <a:rPr lang="pl-PL" dirty="0" smtClean="0">
                <a:solidFill>
                  <a:schemeClr val="tx1"/>
                </a:solidFill>
                <a:latin typeface="+mn-lt"/>
                <a:sym typeface="Wingdings 2"/>
              </a:rPr>
              <a:t>Ciała obce - cząstki metali</a:t>
            </a:r>
            <a:endParaRPr lang="en-US" dirty="0">
              <a:solidFill>
                <a:schemeClr val="tx1"/>
              </a:solidFill>
              <a:latin typeface="+mn-lt"/>
              <a:sym typeface="Wingdings 2"/>
            </a:endParaRPr>
          </a:p>
          <a:p>
            <a:pPr marL="0" indent="0">
              <a:buNone/>
            </a:pPr>
            <a:endParaRPr lang="en-US" sz="1400" b="1" dirty="0">
              <a:solidFill>
                <a:schemeClr val="tx1"/>
              </a:solidFill>
              <a:latin typeface="+mn-lt"/>
              <a:sym typeface="Wingdings 2"/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chemeClr val="tx1"/>
                </a:solidFill>
                <a:latin typeface="+mn-lt"/>
                <a:sym typeface="Wingdings 2"/>
              </a:rPr>
              <a:t>Mi</a:t>
            </a:r>
            <a:r>
              <a:rPr lang="pl-PL" b="1" dirty="0" err="1" smtClean="0">
                <a:solidFill>
                  <a:schemeClr val="tx1"/>
                </a:solidFill>
                <a:latin typeface="+mn-lt"/>
                <a:sym typeface="Wingdings 2"/>
              </a:rPr>
              <a:t>krobiologiczne</a:t>
            </a:r>
            <a:endParaRPr lang="en-US" b="1" dirty="0">
              <a:solidFill>
                <a:schemeClr val="tx1"/>
              </a:solidFill>
              <a:latin typeface="+mn-lt"/>
              <a:sym typeface="Wingdings 2"/>
            </a:endParaRPr>
          </a:p>
          <a:p>
            <a:r>
              <a:rPr lang="en-US" i="1" dirty="0">
                <a:solidFill>
                  <a:schemeClr val="tx1"/>
                </a:solidFill>
                <a:latin typeface="+mn-lt"/>
                <a:sym typeface="Wingdings 2"/>
              </a:rPr>
              <a:t>Brucella </a:t>
            </a:r>
            <a:r>
              <a:rPr lang="en-US" i="1" dirty="0" err="1">
                <a:solidFill>
                  <a:schemeClr val="tx1"/>
                </a:solidFill>
                <a:latin typeface="+mn-lt"/>
                <a:sym typeface="Wingdings 2"/>
              </a:rPr>
              <a:t>spp</a:t>
            </a:r>
            <a:endParaRPr lang="en-US" i="1" dirty="0">
              <a:solidFill>
                <a:schemeClr val="tx1"/>
              </a:solidFill>
              <a:latin typeface="+mn-lt"/>
              <a:sym typeface="Wingdings 2"/>
            </a:endParaRPr>
          </a:p>
          <a:p>
            <a:r>
              <a:rPr lang="en-US" i="1" dirty="0">
                <a:solidFill>
                  <a:schemeClr val="tx1"/>
                </a:solidFill>
                <a:latin typeface="+mn-lt"/>
                <a:sym typeface="Wingdings 2"/>
              </a:rPr>
              <a:t>Mycobacterium </a:t>
            </a:r>
            <a:r>
              <a:rPr lang="en-US" i="1" dirty="0" err="1">
                <a:solidFill>
                  <a:schemeClr val="tx1"/>
                </a:solidFill>
                <a:latin typeface="+mn-lt"/>
                <a:sym typeface="Wingdings 2"/>
              </a:rPr>
              <a:t>bovis</a:t>
            </a:r>
            <a:r>
              <a:rPr lang="en-US" i="1" dirty="0">
                <a:solidFill>
                  <a:schemeClr val="tx1"/>
                </a:solidFill>
                <a:latin typeface="+mn-lt"/>
                <a:sym typeface="Wingdings 2"/>
              </a:rPr>
              <a:t> </a:t>
            </a:r>
            <a:r>
              <a:rPr lang="pl-PL" i="1" dirty="0" smtClean="0">
                <a:solidFill>
                  <a:schemeClr val="tx1"/>
                </a:solidFill>
                <a:latin typeface="+mn-lt"/>
                <a:sym typeface="Wingdings 2"/>
              </a:rPr>
              <a:t>i</a:t>
            </a:r>
            <a:r>
              <a:rPr lang="en-US" i="1" dirty="0" smtClean="0">
                <a:solidFill>
                  <a:schemeClr val="tx1"/>
                </a:solidFill>
                <a:latin typeface="+mn-lt"/>
                <a:sym typeface="Wingdings 2"/>
              </a:rPr>
              <a:t> </a:t>
            </a:r>
            <a:r>
              <a:rPr lang="en-US" i="1" dirty="0">
                <a:solidFill>
                  <a:schemeClr val="tx1"/>
                </a:solidFill>
                <a:latin typeface="+mn-lt"/>
                <a:sym typeface="Wingdings 2"/>
              </a:rPr>
              <a:t>M. tuberculosis</a:t>
            </a:r>
          </a:p>
          <a:p>
            <a:r>
              <a:rPr lang="en-US" i="1" dirty="0">
                <a:solidFill>
                  <a:schemeClr val="tx1"/>
                </a:solidFill>
                <a:latin typeface="+mn-lt"/>
                <a:sym typeface="Wingdings 2"/>
              </a:rPr>
              <a:t>Listeria monocytogenes</a:t>
            </a:r>
          </a:p>
          <a:p>
            <a:r>
              <a:rPr lang="en-US" i="1" dirty="0">
                <a:solidFill>
                  <a:schemeClr val="tx1"/>
                </a:solidFill>
                <a:latin typeface="+mn-lt"/>
                <a:sym typeface="Wingdings 2"/>
              </a:rPr>
              <a:t>Salmonella</a:t>
            </a:r>
            <a:r>
              <a:rPr lang="en-US" dirty="0">
                <a:solidFill>
                  <a:schemeClr val="tx1"/>
                </a:solidFill>
                <a:latin typeface="+mn-lt"/>
                <a:sym typeface="Wingdings 2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+mn-lt"/>
                <a:sym typeface="Wingdings 2"/>
              </a:rPr>
              <a:t>spp</a:t>
            </a:r>
            <a:endParaRPr lang="en-US" dirty="0">
              <a:solidFill>
                <a:schemeClr val="tx1"/>
              </a:solidFill>
              <a:latin typeface="+mn-lt"/>
              <a:sym typeface="Wingdings 2"/>
            </a:endParaRPr>
          </a:p>
          <a:p>
            <a:r>
              <a:rPr lang="en-US" dirty="0" err="1" smtClean="0">
                <a:solidFill>
                  <a:schemeClr val="tx1"/>
                </a:solidFill>
                <a:latin typeface="+mn-lt"/>
                <a:sym typeface="Wingdings 2"/>
              </a:rPr>
              <a:t>Enteroto</a:t>
            </a:r>
            <a:r>
              <a:rPr lang="pl-PL" dirty="0" err="1" smtClean="0">
                <a:solidFill>
                  <a:schemeClr val="tx1"/>
                </a:solidFill>
                <a:latin typeface="+mn-lt"/>
                <a:sym typeface="Wingdings 2"/>
              </a:rPr>
              <a:t>ksyny</a:t>
            </a:r>
            <a:r>
              <a:rPr lang="pl-PL" dirty="0" smtClean="0">
                <a:solidFill>
                  <a:schemeClr val="tx1"/>
                </a:solidFill>
                <a:latin typeface="+mn-lt"/>
                <a:sym typeface="Wingdings 2"/>
              </a:rPr>
              <a:t> produkowane przez </a:t>
            </a:r>
            <a:r>
              <a:rPr lang="pl-PL" dirty="0" err="1" smtClean="0">
                <a:solidFill>
                  <a:schemeClr val="tx1"/>
                </a:solidFill>
                <a:latin typeface="+mn-lt"/>
                <a:sym typeface="Wingdings 2"/>
              </a:rPr>
              <a:t>koagulazo-dodatnie</a:t>
            </a:r>
            <a:r>
              <a:rPr lang="pl-PL" dirty="0" smtClean="0">
                <a:solidFill>
                  <a:schemeClr val="tx1"/>
                </a:solidFill>
                <a:latin typeface="+mn-lt"/>
                <a:sym typeface="Wingdings 2"/>
              </a:rPr>
              <a:t>  </a:t>
            </a:r>
            <a:r>
              <a:rPr lang="en-US" i="1" dirty="0" smtClean="0">
                <a:solidFill>
                  <a:schemeClr val="tx1"/>
                </a:solidFill>
                <a:latin typeface="+mn-lt"/>
                <a:sym typeface="Wingdings 2"/>
              </a:rPr>
              <a:t>Staphylococci</a:t>
            </a:r>
            <a:r>
              <a:rPr lang="en-US" dirty="0" smtClean="0">
                <a:solidFill>
                  <a:schemeClr val="tx1"/>
                </a:solidFill>
                <a:latin typeface="+mn-lt"/>
                <a:sym typeface="Wingdings 2"/>
              </a:rPr>
              <a:t> </a:t>
            </a:r>
            <a:endParaRPr lang="en-US" dirty="0">
              <a:solidFill>
                <a:schemeClr val="tx1"/>
              </a:solidFill>
              <a:latin typeface="+mn-lt"/>
              <a:sym typeface="Wingdings 2"/>
            </a:endParaRPr>
          </a:p>
          <a:p>
            <a:pPr marL="0" indent="0">
              <a:buNone/>
            </a:pPr>
            <a:endParaRPr lang="en-US" dirty="0">
              <a:latin typeface="+mn-lt"/>
              <a:sym typeface="Wingdings 2"/>
            </a:endParaRPr>
          </a:p>
          <a:p>
            <a:endParaRPr lang="en-US" dirty="0">
              <a:latin typeface="+mn-lt"/>
              <a:sym typeface="Wingdings 2"/>
            </a:endParaRPr>
          </a:p>
          <a:p>
            <a:pPr marL="0" indent="0">
              <a:buNone/>
            </a:pPr>
            <a:endParaRPr lang="en-US" dirty="0">
              <a:latin typeface="+mn-lt"/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748849-D6B1-47DD-8642-93FE977772B5}" type="slidenum">
              <a:rPr lang="fr-FR" smtClean="0"/>
              <a:pPr>
                <a:defRPr/>
              </a:pPr>
              <a:t>22</a:t>
            </a:fld>
            <a:endParaRPr lang="fr-FR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420432" y="938610"/>
            <a:ext cx="9972040" cy="1421928"/>
          </a:xfrm>
        </p:spPr>
        <p:txBody>
          <a:bodyPr/>
          <a:lstStyle/>
          <a:p>
            <a:r>
              <a:rPr lang="pl-PL" sz="3100" dirty="0" smtClean="0"/>
              <a:t>Podsumowanie</a:t>
            </a:r>
            <a:r>
              <a:rPr lang="fr-FR" sz="3100" dirty="0" smtClean="0"/>
              <a:t>: </a:t>
            </a:r>
            <a:r>
              <a:rPr lang="pl-PL" sz="3100" dirty="0" smtClean="0"/>
              <a:t>Zagrożenia uznane za najważniejsze w farmerskiej i rzemieślniczej produkcji serów i produktów mleczarskich</a:t>
            </a:r>
            <a:r>
              <a:rPr lang="fr-FR" sz="3100" dirty="0" smtClean="0"/>
              <a:t> </a:t>
            </a:r>
            <a:endParaRPr lang="fr-FR" sz="3100" dirty="0"/>
          </a:p>
        </p:txBody>
      </p:sp>
    </p:spTree>
    <p:extLst>
      <p:ext uri="{BB962C8B-B14F-4D97-AF65-F5344CB8AC3E}">
        <p14:creationId xmlns:p14="http://schemas.microsoft.com/office/powerpoint/2010/main" xmlns="" val="13495680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406470" y="1923693"/>
            <a:ext cx="6598278" cy="20337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91077" indent="-391077" algn="just" defTabSz="1007943">
              <a:lnSpc>
                <a:spcPct val="9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 sz="2400">
                <a:solidFill>
                  <a:srgbClr val="7C8B92"/>
                </a:solidFill>
                <a:latin typeface="Arial" charset="0"/>
              </a:defRPr>
            </a:lvl1pPr>
            <a:lvl2pPr marL="755957" indent="-251986" defTabSz="1007943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2000">
                <a:solidFill>
                  <a:srgbClr val="7C8B92"/>
                </a:solidFill>
                <a:latin typeface="Raleway" panose="020B0503030101060003" pitchFamily="34" charset="77"/>
              </a:defRPr>
            </a:lvl2pPr>
            <a:lvl3pPr marL="1259929" indent="-251986" defTabSz="1007943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800">
                <a:solidFill>
                  <a:srgbClr val="7C8B92"/>
                </a:solidFill>
                <a:latin typeface="Raleway" panose="020B0503030101060003" pitchFamily="34" charset="77"/>
              </a:defRPr>
            </a:lvl3pPr>
            <a:lvl4pPr marL="1763900" indent="-251986" defTabSz="1007943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600">
                <a:solidFill>
                  <a:srgbClr val="7C8B92"/>
                </a:solidFill>
                <a:latin typeface="Raleway" panose="020B0503030101060003" pitchFamily="34" charset="77"/>
              </a:defRPr>
            </a:lvl4pPr>
            <a:lvl5pPr marL="2267872" indent="-251986" defTabSz="1007943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400">
                <a:solidFill>
                  <a:srgbClr val="7C8B92"/>
                </a:solidFill>
                <a:latin typeface="Raleway" panose="020B0503030101060003" pitchFamily="34" charset="77"/>
              </a:defRPr>
            </a:lvl5pPr>
            <a:lvl6pPr marL="2771844" indent="-251986" defTabSz="1007943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/>
            </a:lvl6pPr>
            <a:lvl7pPr marL="3275815" indent="-251986" defTabSz="1007943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/>
            </a:lvl7pPr>
            <a:lvl8pPr marL="3779787" indent="-251986" defTabSz="1007943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/>
            </a:lvl8pPr>
            <a:lvl9pPr marL="4283758" indent="-251986" defTabSz="1007943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/>
            </a:lvl9pPr>
          </a:lstStyle>
          <a:p>
            <a:pPr marL="0" indent="0">
              <a:buNone/>
            </a:pPr>
            <a:r>
              <a:rPr lang="en-US" b="1" dirty="0">
                <a:solidFill>
                  <a:srgbClr val="0F3F93"/>
                </a:solidFill>
                <a:latin typeface="+mn-lt"/>
                <a:sym typeface="Wingdings 2"/>
              </a:rPr>
              <a:t>2.1</a:t>
            </a:r>
            <a:r>
              <a:rPr lang="en-US" b="1" dirty="0">
                <a:latin typeface="+mn-lt"/>
                <a:sym typeface="Wingdings 2"/>
              </a:rPr>
              <a:t> </a:t>
            </a:r>
            <a:r>
              <a:rPr lang="en-US" b="1" dirty="0" smtClean="0">
                <a:solidFill>
                  <a:schemeClr val="tx1"/>
                </a:solidFill>
                <a:latin typeface="+mn-lt"/>
                <a:sym typeface="Wingdings 2"/>
              </a:rPr>
              <a:t>P</a:t>
            </a:r>
            <a:r>
              <a:rPr lang="pl-PL" b="1" dirty="0" smtClean="0">
                <a:solidFill>
                  <a:schemeClr val="tx1"/>
                </a:solidFill>
                <a:latin typeface="+mn-lt"/>
                <a:sym typeface="Wingdings 2"/>
              </a:rPr>
              <a:t>. Point „Czy w mojej mleczarni są mikroby</a:t>
            </a:r>
            <a:r>
              <a:rPr lang="en-US" b="1" dirty="0" smtClean="0">
                <a:solidFill>
                  <a:schemeClr val="tx1"/>
                </a:solidFill>
                <a:latin typeface="+mn-lt"/>
                <a:sym typeface="Wingdings 2"/>
              </a:rPr>
              <a:t>?</a:t>
            </a:r>
            <a:r>
              <a:rPr lang="pl-PL" b="1" dirty="0" smtClean="0">
                <a:solidFill>
                  <a:schemeClr val="tx1"/>
                </a:solidFill>
                <a:latin typeface="+mn-lt"/>
                <a:sym typeface="Wingdings 2"/>
              </a:rPr>
              <a:t>”</a:t>
            </a:r>
            <a:endParaRPr lang="en-US" b="1" dirty="0">
              <a:solidFill>
                <a:schemeClr val="tx1"/>
              </a:solidFill>
              <a:latin typeface="+mn-lt"/>
              <a:sym typeface="Wingdings 2"/>
            </a:endParaRPr>
          </a:p>
          <a:p>
            <a:pPr marL="0" indent="0">
              <a:buNone/>
            </a:pPr>
            <a:r>
              <a:rPr lang="en-US" b="1" dirty="0">
                <a:solidFill>
                  <a:schemeClr val="tx1"/>
                </a:solidFill>
                <a:latin typeface="+mn-lt"/>
                <a:sym typeface="Wingdings 2"/>
              </a:rPr>
              <a:t>2.6 </a:t>
            </a:r>
            <a:r>
              <a:rPr lang="en-US" b="1" dirty="0" smtClean="0">
                <a:solidFill>
                  <a:schemeClr val="tx1"/>
                </a:solidFill>
                <a:latin typeface="+mn-lt"/>
                <a:sym typeface="Wingdings 2"/>
              </a:rPr>
              <a:t>P</a:t>
            </a:r>
            <a:r>
              <a:rPr lang="pl-PL" b="1" dirty="0" smtClean="0">
                <a:solidFill>
                  <a:schemeClr val="tx1"/>
                </a:solidFill>
                <a:latin typeface="+mn-lt"/>
                <a:sym typeface="Wingdings 2"/>
              </a:rPr>
              <a:t>.</a:t>
            </a:r>
            <a:r>
              <a:rPr lang="en-US" b="1" dirty="0" smtClean="0">
                <a:solidFill>
                  <a:schemeClr val="tx1"/>
                </a:solidFill>
                <a:latin typeface="+mn-lt"/>
                <a:sym typeface="Wingdings 2"/>
              </a:rPr>
              <a:t> </a:t>
            </a:r>
            <a:r>
              <a:rPr lang="en-US" b="1" dirty="0">
                <a:solidFill>
                  <a:schemeClr val="tx1"/>
                </a:solidFill>
                <a:latin typeface="+mn-lt"/>
                <a:sym typeface="Wingdings 2"/>
              </a:rPr>
              <a:t>Point </a:t>
            </a:r>
            <a:r>
              <a:rPr lang="pl-PL" b="1" dirty="0" smtClean="0">
                <a:solidFill>
                  <a:schemeClr val="tx1"/>
                </a:solidFill>
                <a:latin typeface="+mn-lt"/>
                <a:sym typeface="Wingdings 2"/>
              </a:rPr>
              <a:t>Zagrożenia chemiczne</a:t>
            </a:r>
            <a:endParaRPr lang="en-US" b="1" dirty="0">
              <a:solidFill>
                <a:schemeClr val="tx1"/>
              </a:solidFill>
              <a:latin typeface="+mn-lt"/>
              <a:sym typeface="Wingdings 2"/>
            </a:endParaRPr>
          </a:p>
          <a:p>
            <a:pPr marL="0" indent="0">
              <a:buNone/>
            </a:pPr>
            <a:r>
              <a:rPr lang="en-US" b="1" dirty="0">
                <a:solidFill>
                  <a:schemeClr val="tx1"/>
                </a:solidFill>
                <a:latin typeface="+mn-lt"/>
                <a:sym typeface="Wingdings 2"/>
              </a:rPr>
              <a:t>2.7 </a:t>
            </a:r>
            <a:r>
              <a:rPr lang="en-US" b="1" dirty="0" smtClean="0">
                <a:solidFill>
                  <a:schemeClr val="tx1"/>
                </a:solidFill>
                <a:latin typeface="+mn-lt"/>
                <a:sym typeface="Wingdings 2"/>
              </a:rPr>
              <a:t>P</a:t>
            </a:r>
            <a:r>
              <a:rPr lang="pl-PL" b="1" dirty="0" smtClean="0">
                <a:solidFill>
                  <a:schemeClr val="tx1"/>
                </a:solidFill>
                <a:latin typeface="+mn-lt"/>
                <a:sym typeface="Wingdings 2"/>
              </a:rPr>
              <a:t>.</a:t>
            </a:r>
            <a:r>
              <a:rPr lang="en-US" b="1" dirty="0" smtClean="0">
                <a:solidFill>
                  <a:schemeClr val="tx1"/>
                </a:solidFill>
                <a:latin typeface="+mn-lt"/>
                <a:sym typeface="Wingdings 2"/>
              </a:rPr>
              <a:t> </a:t>
            </a:r>
            <a:r>
              <a:rPr lang="en-US" b="1" dirty="0">
                <a:solidFill>
                  <a:schemeClr val="tx1"/>
                </a:solidFill>
                <a:latin typeface="+mn-lt"/>
                <a:sym typeface="Wingdings 2"/>
              </a:rPr>
              <a:t>Point </a:t>
            </a:r>
            <a:r>
              <a:rPr lang="pl-PL" b="1" dirty="0" smtClean="0">
                <a:solidFill>
                  <a:schemeClr val="tx1"/>
                </a:solidFill>
                <a:latin typeface="+mn-lt"/>
                <a:sym typeface="Wingdings 2"/>
              </a:rPr>
              <a:t>Zagrożenia fizyczne</a:t>
            </a:r>
            <a:endParaRPr lang="en-US" b="1" dirty="0">
              <a:solidFill>
                <a:schemeClr val="tx1"/>
              </a:solidFill>
              <a:latin typeface="+mn-lt"/>
              <a:sym typeface="Wingdings 2"/>
            </a:endParaRPr>
          </a:p>
          <a:p>
            <a:pPr marL="0" indent="0">
              <a:buNone/>
            </a:pPr>
            <a:endParaRPr lang="en-US" dirty="0">
              <a:latin typeface="+mn-lt"/>
              <a:sym typeface="Wingdings 2"/>
            </a:endParaRPr>
          </a:p>
          <a:p>
            <a:pPr marL="0" indent="0">
              <a:buNone/>
            </a:pPr>
            <a:endParaRPr lang="en-US" dirty="0">
              <a:latin typeface="+mn-lt"/>
              <a:sym typeface="Wingdings 2"/>
            </a:endParaRPr>
          </a:p>
          <a:p>
            <a:pPr marL="0" indent="0">
              <a:buNone/>
            </a:pPr>
            <a:endParaRPr lang="en-US" dirty="0">
              <a:latin typeface="+mn-lt"/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748849-D6B1-47DD-8642-93FE977772B5}" type="slidenum">
              <a:rPr lang="fr-FR" smtClean="0"/>
              <a:pPr>
                <a:defRPr/>
              </a:pPr>
              <a:t>23</a:t>
            </a:fld>
            <a:endParaRPr lang="fr-FR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1377225" y="1145388"/>
            <a:ext cx="7949655" cy="535531"/>
          </a:xfrm>
        </p:spPr>
        <p:txBody>
          <a:bodyPr/>
          <a:lstStyle/>
          <a:p>
            <a:r>
              <a:rPr lang="pl-PL" dirty="0" smtClean="0"/>
              <a:t>Narzędzia dostępne dla tego rozdziału</a:t>
            </a:r>
            <a:endParaRPr lang="fr-FR" dirty="0"/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xmlns="" id="{B3E2A6B2-E67C-4D0B-9BAF-2C853459AD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592" y="1413153"/>
            <a:ext cx="1021080" cy="1021080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xmlns="" id="{9C3F7D84-FBFC-49E8-A002-D966419F9B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5426" y="2597934"/>
            <a:ext cx="3827046" cy="27189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xmlns="" id="{080BE865-9DDB-44C7-9DE9-0D55ABF626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1033" y="3290057"/>
            <a:ext cx="3794843" cy="270105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xmlns="" id="{60D558AF-C65A-44DD-9A76-9C7C62E6DB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75324" y="3570461"/>
            <a:ext cx="4082905" cy="290339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2133661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378669" y="1853771"/>
            <a:ext cx="9850947" cy="48987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91077" indent="-391077" algn="just" defTabSz="1007943">
              <a:lnSpc>
                <a:spcPct val="9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 sz="2400">
                <a:solidFill>
                  <a:srgbClr val="7C8B92"/>
                </a:solidFill>
                <a:latin typeface="Arial" charset="0"/>
              </a:defRPr>
            </a:lvl1pPr>
            <a:lvl2pPr marL="755957" indent="-251986" defTabSz="1007943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2000">
                <a:solidFill>
                  <a:srgbClr val="7C8B92"/>
                </a:solidFill>
                <a:latin typeface="Raleway" panose="020B0503030101060003" pitchFamily="34" charset="77"/>
              </a:defRPr>
            </a:lvl2pPr>
            <a:lvl3pPr marL="1259929" indent="-251986" defTabSz="1007943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800">
                <a:solidFill>
                  <a:srgbClr val="7C8B92"/>
                </a:solidFill>
                <a:latin typeface="Raleway" panose="020B0503030101060003" pitchFamily="34" charset="77"/>
              </a:defRPr>
            </a:lvl3pPr>
            <a:lvl4pPr marL="1763900" indent="-251986" defTabSz="1007943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600">
                <a:solidFill>
                  <a:srgbClr val="7C8B92"/>
                </a:solidFill>
                <a:latin typeface="Raleway" panose="020B0503030101060003" pitchFamily="34" charset="77"/>
              </a:defRPr>
            </a:lvl4pPr>
            <a:lvl5pPr marL="2267872" indent="-251986" defTabSz="1007943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400">
                <a:solidFill>
                  <a:srgbClr val="7C8B92"/>
                </a:solidFill>
                <a:latin typeface="Raleway" panose="020B0503030101060003" pitchFamily="34" charset="77"/>
              </a:defRPr>
            </a:lvl5pPr>
            <a:lvl6pPr marL="2771844" indent="-251986" defTabSz="1007943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/>
            </a:lvl6pPr>
            <a:lvl7pPr marL="3275815" indent="-251986" defTabSz="1007943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/>
            </a:lvl7pPr>
            <a:lvl8pPr marL="3779787" indent="-251986" defTabSz="1007943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/>
            </a:lvl8pPr>
            <a:lvl9pPr marL="4283758" indent="-251986" defTabSz="1007943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/>
            </a:lvl9pPr>
          </a:lstStyle>
          <a:p>
            <a:pPr marL="0" indent="0">
              <a:buNone/>
            </a:pPr>
            <a:endParaRPr lang="en-US" dirty="0">
              <a:latin typeface="+mn-lt"/>
              <a:sym typeface="Wingdings 2"/>
            </a:endParaRPr>
          </a:p>
          <a:p>
            <a:r>
              <a:rPr lang="pl-PL" dirty="0" smtClean="0">
                <a:solidFill>
                  <a:schemeClr val="tx1"/>
                </a:solidFill>
                <a:latin typeface="+mn-lt"/>
                <a:sym typeface="Wingdings 2"/>
              </a:rPr>
              <a:t>Dodatki, enzymy i inne składniki</a:t>
            </a:r>
            <a:endParaRPr lang="en-US" dirty="0">
              <a:solidFill>
                <a:schemeClr val="tx1"/>
              </a:solidFill>
              <a:latin typeface="+mn-lt"/>
              <a:sym typeface="Wingdings 2"/>
            </a:endParaRPr>
          </a:p>
          <a:p>
            <a:r>
              <a:rPr lang="en-US" b="1" dirty="0" smtClean="0">
                <a:solidFill>
                  <a:schemeClr val="tx1"/>
                </a:solidFill>
                <a:latin typeface="+mn-lt"/>
                <a:sym typeface="Wingdings 2"/>
              </a:rPr>
              <a:t>Al</a:t>
            </a:r>
            <a:r>
              <a:rPr lang="pl-PL" b="1" dirty="0" err="1" smtClean="0">
                <a:solidFill>
                  <a:schemeClr val="tx1"/>
                </a:solidFill>
                <a:latin typeface="+mn-lt"/>
                <a:sym typeface="Wingdings 2"/>
              </a:rPr>
              <a:t>ergeny</a:t>
            </a:r>
            <a:endParaRPr lang="en-US" b="1" dirty="0">
              <a:solidFill>
                <a:schemeClr val="tx1"/>
              </a:solidFill>
              <a:latin typeface="+mn-lt"/>
              <a:sym typeface="Wingdings 2"/>
            </a:endParaRPr>
          </a:p>
          <a:p>
            <a:r>
              <a:rPr lang="en-US" b="1" dirty="0" smtClean="0">
                <a:solidFill>
                  <a:schemeClr val="tx1"/>
                </a:solidFill>
                <a:latin typeface="+mn-lt"/>
                <a:sym typeface="Wingdings 2"/>
              </a:rPr>
              <a:t>Ant</a:t>
            </a:r>
            <a:r>
              <a:rPr lang="pl-PL" b="1" dirty="0" err="1" smtClean="0">
                <a:solidFill>
                  <a:schemeClr val="tx1"/>
                </a:solidFill>
                <a:latin typeface="+mn-lt"/>
                <a:sym typeface="Wingdings 2"/>
              </a:rPr>
              <a:t>ybiotyki</a:t>
            </a:r>
            <a:r>
              <a:rPr lang="pl-PL" b="1" dirty="0" smtClean="0">
                <a:solidFill>
                  <a:schemeClr val="tx1"/>
                </a:solidFill>
                <a:latin typeface="+mn-lt"/>
                <a:sym typeface="Wingdings 2"/>
              </a:rPr>
              <a:t>, inne leki weterynaryjne i </a:t>
            </a:r>
            <a:r>
              <a:rPr lang="pl-PL" b="1" dirty="0" err="1" smtClean="0">
                <a:solidFill>
                  <a:schemeClr val="tx1"/>
                </a:solidFill>
                <a:latin typeface="+mn-lt"/>
                <a:sym typeface="Wingdings 2"/>
              </a:rPr>
              <a:t>biocydy</a:t>
            </a:r>
            <a:endParaRPr lang="en-US" b="1" dirty="0">
              <a:solidFill>
                <a:schemeClr val="tx1"/>
              </a:solidFill>
              <a:latin typeface="+mn-lt"/>
              <a:sym typeface="Wingdings 2"/>
            </a:endParaRPr>
          </a:p>
          <a:p>
            <a:r>
              <a:rPr lang="en-US" dirty="0" err="1" smtClean="0">
                <a:solidFill>
                  <a:schemeClr val="tx1"/>
                </a:solidFill>
                <a:latin typeface="+mn-lt"/>
                <a:sym typeface="Wingdings 2"/>
              </a:rPr>
              <a:t>Pe</a:t>
            </a:r>
            <a:r>
              <a:rPr lang="pl-PL" dirty="0" err="1" smtClean="0">
                <a:solidFill>
                  <a:schemeClr val="tx1"/>
                </a:solidFill>
                <a:latin typeface="+mn-lt"/>
                <a:sym typeface="Wingdings 2"/>
              </a:rPr>
              <a:t>stycydy</a:t>
            </a:r>
            <a:endParaRPr lang="en-US" dirty="0" smtClean="0">
              <a:solidFill>
                <a:schemeClr val="tx1"/>
              </a:solidFill>
              <a:latin typeface="+mn-lt"/>
              <a:sym typeface="Wingdings 2"/>
            </a:endParaRPr>
          </a:p>
          <a:p>
            <a:r>
              <a:rPr lang="pl-PL" dirty="0" smtClean="0">
                <a:solidFill>
                  <a:schemeClr val="tx1"/>
                </a:solidFill>
                <a:latin typeface="+mn-lt"/>
                <a:sym typeface="Wingdings 2"/>
              </a:rPr>
              <a:t>Pozostałości detergentów i </a:t>
            </a:r>
            <a:r>
              <a:rPr lang="pl-PL" dirty="0" err="1" smtClean="0">
                <a:solidFill>
                  <a:schemeClr val="tx1"/>
                </a:solidFill>
                <a:latin typeface="+mn-lt"/>
                <a:sym typeface="Wingdings 2"/>
              </a:rPr>
              <a:t>dezynfektantów</a:t>
            </a:r>
            <a:endParaRPr lang="en-US" dirty="0" smtClean="0">
              <a:solidFill>
                <a:schemeClr val="tx1"/>
              </a:solidFill>
              <a:latin typeface="+mn-lt"/>
              <a:sym typeface="Wingdings 2"/>
            </a:endParaRPr>
          </a:p>
          <a:p>
            <a:r>
              <a:rPr lang="en-US" dirty="0" err="1" smtClean="0">
                <a:solidFill>
                  <a:schemeClr val="tx1"/>
                </a:solidFill>
                <a:latin typeface="+mn-lt"/>
                <a:sym typeface="Wingdings 2"/>
              </a:rPr>
              <a:t>Dio</a:t>
            </a:r>
            <a:r>
              <a:rPr lang="pl-PL" dirty="0" err="1" smtClean="0">
                <a:solidFill>
                  <a:schemeClr val="tx1"/>
                </a:solidFill>
                <a:latin typeface="+mn-lt"/>
                <a:sym typeface="Wingdings 2"/>
              </a:rPr>
              <a:t>ksyny</a:t>
            </a:r>
            <a:r>
              <a:rPr lang="pl-PL" dirty="0" smtClean="0">
                <a:solidFill>
                  <a:schemeClr val="tx1"/>
                </a:solidFill>
                <a:latin typeface="+mn-lt"/>
                <a:sym typeface="Wingdings 2"/>
              </a:rPr>
              <a:t>  </a:t>
            </a:r>
            <a:r>
              <a:rPr lang="pl-PL" dirty="0" err="1" smtClean="0">
                <a:solidFill>
                  <a:schemeClr val="tx1"/>
                </a:solidFill>
                <a:latin typeface="+mn-lt"/>
                <a:sym typeface="Wingdings 2"/>
              </a:rPr>
              <a:t>Bifenyle</a:t>
            </a:r>
            <a:r>
              <a:rPr lang="pl-PL" dirty="0" smtClean="0">
                <a:solidFill>
                  <a:schemeClr val="tx1"/>
                </a:solidFill>
                <a:latin typeface="+mn-lt"/>
                <a:sym typeface="Wingdings 2"/>
              </a:rPr>
              <a:t> (</a:t>
            </a:r>
            <a:r>
              <a:rPr lang="en-US" dirty="0" smtClean="0">
                <a:solidFill>
                  <a:schemeClr val="tx1"/>
                </a:solidFill>
                <a:latin typeface="+mn-lt"/>
                <a:sym typeface="Wingdings 2"/>
              </a:rPr>
              <a:t>PCB</a:t>
            </a:r>
            <a:r>
              <a:rPr lang="pl-PL" dirty="0" smtClean="0">
                <a:solidFill>
                  <a:schemeClr val="tx1"/>
                </a:solidFill>
                <a:latin typeface="+mn-lt"/>
                <a:sym typeface="Wingdings 2"/>
              </a:rPr>
              <a:t>)</a:t>
            </a:r>
            <a:endParaRPr lang="en-US" dirty="0">
              <a:solidFill>
                <a:schemeClr val="tx1"/>
              </a:solidFill>
              <a:latin typeface="+mn-lt"/>
              <a:sym typeface="Wingdings 2"/>
            </a:endParaRPr>
          </a:p>
          <a:p>
            <a:r>
              <a:rPr lang="pl-PL" dirty="0" smtClean="0">
                <a:solidFill>
                  <a:schemeClr val="tx1"/>
                </a:solidFill>
                <a:latin typeface="+mn-lt"/>
                <a:sym typeface="Wingdings 2"/>
              </a:rPr>
              <a:t>Metale ciężkie</a:t>
            </a:r>
            <a:endParaRPr lang="en-US" dirty="0">
              <a:solidFill>
                <a:schemeClr val="tx1"/>
              </a:solidFill>
              <a:latin typeface="+mn-lt"/>
              <a:sym typeface="Wingdings 2"/>
            </a:endParaRPr>
          </a:p>
          <a:p>
            <a:r>
              <a:rPr lang="en-US" dirty="0" err="1" smtClean="0">
                <a:solidFill>
                  <a:schemeClr val="tx1"/>
                </a:solidFill>
                <a:latin typeface="+mn-lt"/>
                <a:sym typeface="Wingdings 2"/>
              </a:rPr>
              <a:t>Aflato</a:t>
            </a:r>
            <a:r>
              <a:rPr lang="pl-PL" dirty="0" err="1" smtClean="0">
                <a:solidFill>
                  <a:schemeClr val="tx1"/>
                </a:solidFill>
                <a:latin typeface="+mn-lt"/>
                <a:sym typeface="Wingdings 2"/>
              </a:rPr>
              <a:t>ksyna</a:t>
            </a:r>
            <a:r>
              <a:rPr lang="en-US" dirty="0" smtClean="0">
                <a:solidFill>
                  <a:schemeClr val="tx1"/>
                </a:solidFill>
                <a:latin typeface="+mn-lt"/>
                <a:sym typeface="Wingdings 2"/>
              </a:rPr>
              <a:t> </a:t>
            </a:r>
            <a:r>
              <a:rPr lang="en-US" dirty="0">
                <a:solidFill>
                  <a:schemeClr val="tx1"/>
                </a:solidFill>
                <a:latin typeface="+mn-lt"/>
                <a:sym typeface="Wingdings 2"/>
              </a:rPr>
              <a:t>M1</a:t>
            </a:r>
          </a:p>
          <a:p>
            <a:r>
              <a:rPr lang="pl-PL" dirty="0" smtClean="0">
                <a:solidFill>
                  <a:schemeClr val="tx1"/>
                </a:solidFill>
                <a:latin typeface="+mn-lt"/>
                <a:sym typeface="Wingdings 2"/>
              </a:rPr>
              <a:t>Różne związki np. migrujące do żywności z opakowań, smog… </a:t>
            </a:r>
            <a:endParaRPr lang="en-US" dirty="0">
              <a:solidFill>
                <a:schemeClr val="tx1"/>
              </a:solidFill>
              <a:latin typeface="+mn-lt"/>
              <a:sym typeface="Wingdings 2"/>
            </a:endParaRPr>
          </a:p>
          <a:p>
            <a:endParaRPr lang="en-US" dirty="0">
              <a:solidFill>
                <a:schemeClr val="tx1"/>
              </a:solidFill>
              <a:latin typeface="+mn-lt"/>
              <a:sym typeface="Wingdings 2"/>
            </a:endParaRPr>
          </a:p>
          <a:p>
            <a:endParaRPr lang="en-US" dirty="0">
              <a:latin typeface="+mn-lt"/>
              <a:sym typeface="Wingdings 2"/>
            </a:endParaRPr>
          </a:p>
          <a:p>
            <a:endParaRPr lang="en-US" dirty="0">
              <a:latin typeface="+mn-lt"/>
              <a:sym typeface="Wingdings 2"/>
            </a:endParaRPr>
          </a:p>
          <a:p>
            <a:pPr marL="0" indent="0">
              <a:buNone/>
            </a:pPr>
            <a:endParaRPr lang="en-US" dirty="0">
              <a:latin typeface="+mn-lt"/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748849-D6B1-47DD-8642-93FE977772B5}" type="slidenum">
              <a:rPr lang="fr-FR" smtClean="0"/>
              <a:pPr>
                <a:defRPr/>
              </a:pPr>
              <a:t>3</a:t>
            </a:fld>
            <a:endParaRPr lang="fr-FR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720000" y="1188000"/>
            <a:ext cx="6480000" cy="535531"/>
          </a:xfrm>
        </p:spPr>
        <p:txBody>
          <a:bodyPr/>
          <a:lstStyle/>
          <a:p>
            <a:r>
              <a:rPr lang="pl-PL" dirty="0" smtClean="0"/>
              <a:t>Zagrożenia chemiczne</a:t>
            </a:r>
            <a:endParaRPr lang="fr-FR" dirty="0"/>
          </a:p>
        </p:txBody>
      </p:sp>
      <p:sp>
        <p:nvSpPr>
          <p:cNvPr id="5" name="Ovaal 4">
            <a:extLst>
              <a:ext uri="{FF2B5EF4-FFF2-40B4-BE49-F238E27FC236}">
                <a16:creationId xmlns:a16="http://schemas.microsoft.com/office/drawing/2014/main" xmlns="" id="{4011B809-C05F-40CD-99A8-353F29E3DC60}"/>
              </a:ext>
            </a:extLst>
          </p:cNvPr>
          <p:cNvSpPr/>
          <p:nvPr/>
        </p:nvSpPr>
        <p:spPr>
          <a:xfrm>
            <a:off x="6776409" y="2210338"/>
            <a:ext cx="3233738" cy="2328862"/>
          </a:xfrm>
          <a:prstGeom prst="ellipse">
            <a:avLst/>
          </a:prstGeom>
          <a:noFill/>
          <a:ln w="412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xmlns="" id="{076673DC-BD1B-44C4-8301-10A6F2C7DE4C}"/>
              </a:ext>
            </a:extLst>
          </p:cNvPr>
          <p:cNvSpPr txBox="1"/>
          <p:nvPr/>
        </p:nvSpPr>
        <p:spPr>
          <a:xfrm>
            <a:off x="6716674" y="2398740"/>
            <a:ext cx="3342568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200" b="1" dirty="0" smtClean="0"/>
              <a:t>Najważniejsze w farmerskiej i  rzemieślniczej produkcji serów i produktów mlecznych</a:t>
            </a:r>
            <a:endParaRPr lang="en-GB" sz="2200" b="1" dirty="0"/>
          </a:p>
        </p:txBody>
      </p:sp>
    </p:spTree>
    <p:extLst>
      <p:ext uri="{BB962C8B-B14F-4D97-AF65-F5344CB8AC3E}">
        <p14:creationId xmlns:p14="http://schemas.microsoft.com/office/powerpoint/2010/main" xmlns="" val="25386136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D88A3A89-2BFD-48B5-B185-DA83768EDF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Allergen</a:t>
            </a:r>
            <a:r>
              <a:rPr lang="pl-PL" dirty="0" smtClean="0"/>
              <a:t>y</a:t>
            </a:r>
            <a:endParaRPr lang="en-GB" dirty="0"/>
          </a:p>
        </p:txBody>
      </p:sp>
      <p:pic>
        <p:nvPicPr>
          <p:cNvPr id="6" name="Tijdelijke aanduiding voor inhoud 5">
            <a:extLst>
              <a:ext uri="{FF2B5EF4-FFF2-40B4-BE49-F238E27FC236}">
                <a16:creationId xmlns:a16="http://schemas.microsoft.com/office/drawing/2014/main" xmlns="" id="{AEBE8BBF-FCB2-487A-9E9B-AA57F4BD268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6063" y="2111625"/>
            <a:ext cx="7809524" cy="4000000"/>
          </a:xfrm>
        </p:spPr>
      </p:pic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xmlns="" id="{7AB257FF-1DC7-4AC7-AA7E-64177D482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748849-D6B1-47DD-8642-93FE977772B5}" type="slidenum">
              <a:rPr lang="fr-FR" smtClean="0"/>
              <a:pPr>
                <a:defRPr/>
              </a:pPr>
              <a:t>4</a:t>
            </a:fld>
            <a:endParaRPr lang="fr-FR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xmlns="" id="{3AF7D618-1D45-4ADA-8A75-9ED1D46E518E}"/>
              </a:ext>
            </a:extLst>
          </p:cNvPr>
          <p:cNvSpPr txBox="1"/>
          <p:nvPr/>
        </p:nvSpPr>
        <p:spPr>
          <a:xfrm>
            <a:off x="6673851" y="6093024"/>
            <a:ext cx="25918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1400" dirty="0" smtClean="0"/>
              <a:t>Źródło</a:t>
            </a:r>
            <a:r>
              <a:rPr lang="en-GB" sz="1400" dirty="0" smtClean="0"/>
              <a:t>: </a:t>
            </a:r>
            <a:r>
              <a:rPr lang="en-GB" sz="1400" dirty="0"/>
              <a:t>eufic.org</a:t>
            </a:r>
          </a:p>
        </p:txBody>
      </p:sp>
    </p:spTree>
    <p:extLst>
      <p:ext uri="{BB962C8B-B14F-4D97-AF65-F5344CB8AC3E}">
        <p14:creationId xmlns:p14="http://schemas.microsoft.com/office/powerpoint/2010/main" xmlns="" val="15954399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1D1C1ED5-78C0-48B6-BC69-20EF847C42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1071618"/>
            <a:ext cx="6480000" cy="535531"/>
          </a:xfrm>
        </p:spPr>
        <p:txBody>
          <a:bodyPr/>
          <a:lstStyle/>
          <a:p>
            <a:r>
              <a:rPr lang="en-GB" dirty="0" smtClean="0"/>
              <a:t>Al</a:t>
            </a:r>
            <a:r>
              <a:rPr lang="pl-PL" dirty="0" err="1" smtClean="0"/>
              <a:t>ergeny</a:t>
            </a:r>
            <a:endParaRPr lang="en-GB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xmlns="" id="{E53301C2-8F2E-4599-937D-D83F034848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000" y="1827411"/>
            <a:ext cx="9221689" cy="437322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pl-PL" b="1" dirty="0" smtClean="0">
                <a:solidFill>
                  <a:schemeClr val="tx1"/>
                </a:solidFill>
              </a:rPr>
              <a:t>Ryzyko</a:t>
            </a:r>
            <a:r>
              <a:rPr lang="en-GB" b="1" dirty="0" smtClean="0">
                <a:solidFill>
                  <a:schemeClr val="tx1"/>
                </a:solidFill>
              </a:rPr>
              <a:t>:</a:t>
            </a:r>
            <a:endParaRPr lang="en-GB" dirty="0">
              <a:solidFill>
                <a:schemeClr val="tx1"/>
              </a:solidFill>
            </a:endParaRPr>
          </a:p>
          <a:p>
            <a:r>
              <a:rPr lang="pl-PL" dirty="0" smtClean="0">
                <a:solidFill>
                  <a:schemeClr val="tx1"/>
                </a:solidFill>
              </a:rPr>
              <a:t>Obecność alergenów może stwarzać istotne ryzyko dla zdrowia konsumentów</a:t>
            </a:r>
            <a:endParaRPr lang="en-GB" dirty="0">
              <a:solidFill>
                <a:schemeClr val="tx1"/>
              </a:solidFill>
            </a:endParaRPr>
          </a:p>
          <a:p>
            <a:endParaRPr lang="en-GB" sz="1500" dirty="0">
              <a:solidFill>
                <a:schemeClr val="tx1"/>
              </a:solidFill>
            </a:endParaRPr>
          </a:p>
          <a:p>
            <a:pPr marL="0" indent="0">
              <a:spcBef>
                <a:spcPts val="600"/>
              </a:spcBef>
              <a:buNone/>
            </a:pPr>
            <a:r>
              <a:rPr lang="pl-PL" b="1" dirty="0" smtClean="0">
                <a:solidFill>
                  <a:schemeClr val="tx1"/>
                </a:solidFill>
              </a:rPr>
              <a:t>Metody zapobiegawcze</a:t>
            </a:r>
            <a:r>
              <a:rPr lang="en-GB" b="1" dirty="0" smtClean="0">
                <a:solidFill>
                  <a:schemeClr val="tx1"/>
                </a:solidFill>
              </a:rPr>
              <a:t>:</a:t>
            </a:r>
            <a:endParaRPr lang="en-GB" b="1" dirty="0">
              <a:solidFill>
                <a:schemeClr val="tx1"/>
              </a:solidFill>
            </a:endParaRPr>
          </a:p>
          <a:p>
            <a:r>
              <a:rPr lang="pl-PL" dirty="0" smtClean="0">
                <a:solidFill>
                  <a:schemeClr val="tx1"/>
                </a:solidFill>
              </a:rPr>
              <a:t>Sprawdzić składniki na obecność alergenów</a:t>
            </a:r>
            <a:endParaRPr lang="en-GB" dirty="0">
              <a:solidFill>
                <a:schemeClr val="tx1"/>
              </a:solidFill>
            </a:endParaRPr>
          </a:p>
          <a:p>
            <a:r>
              <a:rPr lang="pl-PL" dirty="0" smtClean="0">
                <a:solidFill>
                  <a:schemeClr val="tx1"/>
                </a:solidFill>
              </a:rPr>
              <a:t>Obecność składników alergicznych, łącznie z mlekiem, musi być deklarowana zgodnie z rozporządzeniem UE </a:t>
            </a:r>
            <a:r>
              <a:rPr lang="en-GB" dirty="0" smtClean="0">
                <a:solidFill>
                  <a:schemeClr val="tx1"/>
                </a:solidFill>
              </a:rPr>
              <a:t>1169/2011</a:t>
            </a:r>
            <a:endParaRPr lang="en-GB" dirty="0">
              <a:solidFill>
                <a:schemeClr val="tx1"/>
              </a:solidFill>
            </a:endParaRPr>
          </a:p>
          <a:p>
            <a:r>
              <a:rPr lang="pl-PL" dirty="0" smtClean="0">
                <a:solidFill>
                  <a:schemeClr val="tx1"/>
                </a:solidFill>
              </a:rPr>
              <a:t>Uwaga</a:t>
            </a:r>
            <a:r>
              <a:rPr lang="en-GB" dirty="0" smtClean="0">
                <a:solidFill>
                  <a:schemeClr val="tx1"/>
                </a:solidFill>
              </a:rPr>
              <a:t>: </a:t>
            </a:r>
            <a:r>
              <a:rPr lang="pl-PL" dirty="0" smtClean="0">
                <a:solidFill>
                  <a:schemeClr val="tx1"/>
                </a:solidFill>
              </a:rPr>
              <a:t>czasem obecność alergenów w składnikach lub dodatków nie jest tak oczywista jak np. lizozym z białka jaja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xmlns="" id="{7C73F7F9-4DD7-4E79-847E-A4E2040621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748849-D6B1-47DD-8642-93FE977772B5}" type="slidenum">
              <a:rPr lang="fr-FR" smtClean="0"/>
              <a:pPr>
                <a:defRPr/>
              </a:pPr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2960411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5678993D-F00C-4231-88DC-BA68ACDEF4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8434" y="1071618"/>
            <a:ext cx="9221689" cy="535531"/>
          </a:xfrm>
        </p:spPr>
        <p:txBody>
          <a:bodyPr/>
          <a:lstStyle/>
          <a:p>
            <a:r>
              <a:rPr lang="en-GB" dirty="0" smtClean="0"/>
              <a:t>Ant</a:t>
            </a:r>
            <a:r>
              <a:rPr lang="pl-PL" dirty="0" err="1" smtClean="0"/>
              <a:t>ybiotyki</a:t>
            </a:r>
            <a:r>
              <a:rPr lang="en-GB" dirty="0" smtClean="0"/>
              <a:t>, </a:t>
            </a:r>
            <a:r>
              <a:rPr lang="pl-PL" dirty="0" smtClean="0"/>
              <a:t>inne leki weterynaryjne i </a:t>
            </a:r>
            <a:r>
              <a:rPr lang="pl-PL" dirty="0" err="1" smtClean="0"/>
              <a:t>biocydy</a:t>
            </a:r>
            <a:endParaRPr lang="en-GB" dirty="0"/>
          </a:p>
        </p:txBody>
      </p:sp>
      <p:pic>
        <p:nvPicPr>
          <p:cNvPr id="8" name="Tijdelijke aanduiding voor inhoud 7">
            <a:extLst>
              <a:ext uri="{FF2B5EF4-FFF2-40B4-BE49-F238E27FC236}">
                <a16:creationId xmlns:a16="http://schemas.microsoft.com/office/drawing/2014/main" xmlns="" id="{C7585EC9-0E18-4550-A0F1-55D22B03879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3373" y="1786425"/>
            <a:ext cx="3467100" cy="2314575"/>
          </a:xfrm>
        </p:spPr>
      </p:pic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xmlns="" id="{A6346262-4DEE-446B-AB7C-49E8F2F1FF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748849-D6B1-47DD-8642-93FE977772B5}" type="slidenum">
              <a:rPr lang="fr-FR" smtClean="0"/>
              <a:pPr>
                <a:defRPr/>
              </a:pPr>
              <a:t>6</a:t>
            </a:fld>
            <a:endParaRPr lang="fr-FR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xmlns="" id="{9BB8E0CB-7F41-4480-ABA3-EA9A6BE998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30820" y="1723531"/>
            <a:ext cx="4410868" cy="4410868"/>
          </a:xfrm>
          <a:prstGeom prst="rect">
            <a:avLst/>
          </a:prstGeom>
        </p:spPr>
      </p:pic>
      <p:sp>
        <p:nvSpPr>
          <p:cNvPr id="9" name="Tekstvak 8">
            <a:extLst>
              <a:ext uri="{FF2B5EF4-FFF2-40B4-BE49-F238E27FC236}">
                <a16:creationId xmlns:a16="http://schemas.microsoft.com/office/drawing/2014/main" xmlns="" id="{AE138069-2A96-48AD-A727-195A0952270B}"/>
              </a:ext>
            </a:extLst>
          </p:cNvPr>
          <p:cNvSpPr txBox="1"/>
          <p:nvPr/>
        </p:nvSpPr>
        <p:spPr>
          <a:xfrm>
            <a:off x="553373" y="4096672"/>
            <a:ext cx="29027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dirty="0" smtClean="0"/>
              <a:t>Źródło</a:t>
            </a:r>
            <a:r>
              <a:rPr lang="en-GB" sz="1400" dirty="0" smtClean="0"/>
              <a:t>: </a:t>
            </a:r>
            <a:r>
              <a:rPr lang="en-GB" sz="1400" dirty="0" err="1"/>
              <a:t>Delaval</a:t>
            </a:r>
            <a:endParaRPr lang="en-GB" sz="1400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xmlns="" id="{9CA96A12-0127-4C5D-B9E8-7311082AA4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83675" y="4250560"/>
            <a:ext cx="2902775" cy="2180306"/>
          </a:xfrm>
          <a:prstGeom prst="rect">
            <a:avLst/>
          </a:prstGeom>
        </p:spPr>
      </p:pic>
      <p:sp>
        <p:nvSpPr>
          <p:cNvPr id="10" name="Tekstvak 9">
            <a:extLst>
              <a:ext uri="{FF2B5EF4-FFF2-40B4-BE49-F238E27FC236}">
                <a16:creationId xmlns:a16="http://schemas.microsoft.com/office/drawing/2014/main" xmlns="" id="{F9127F70-7B6E-4A7B-AC7A-5621CE25EF44}"/>
              </a:ext>
            </a:extLst>
          </p:cNvPr>
          <p:cNvSpPr txBox="1"/>
          <p:nvPr/>
        </p:nvSpPr>
        <p:spPr>
          <a:xfrm>
            <a:off x="2443131" y="6430866"/>
            <a:ext cx="29027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dirty="0" smtClean="0"/>
              <a:t>Źródło</a:t>
            </a:r>
            <a:r>
              <a:rPr lang="en-GB" sz="1400" dirty="0" smtClean="0"/>
              <a:t>: </a:t>
            </a:r>
            <a:r>
              <a:rPr lang="en-GB" sz="1400" dirty="0"/>
              <a:t>dvm360.org</a:t>
            </a:r>
          </a:p>
        </p:txBody>
      </p:sp>
    </p:spTree>
    <p:extLst>
      <p:ext uri="{BB962C8B-B14F-4D97-AF65-F5344CB8AC3E}">
        <p14:creationId xmlns:p14="http://schemas.microsoft.com/office/powerpoint/2010/main" xmlns="" val="39748044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324B9BD8-A680-4508-A89B-D811D3488C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999" y="1188000"/>
            <a:ext cx="9221689" cy="535531"/>
          </a:xfrm>
        </p:spPr>
        <p:txBody>
          <a:bodyPr/>
          <a:lstStyle/>
          <a:p>
            <a:r>
              <a:rPr lang="en-GB" dirty="0" smtClean="0"/>
              <a:t>Ant</a:t>
            </a:r>
            <a:r>
              <a:rPr lang="pl-PL" dirty="0" err="1" smtClean="0"/>
              <a:t>ybiotyki</a:t>
            </a:r>
            <a:r>
              <a:rPr lang="en-GB" dirty="0" smtClean="0"/>
              <a:t>, </a:t>
            </a:r>
            <a:r>
              <a:rPr lang="pl-PL" dirty="0" smtClean="0"/>
              <a:t>inne leki weterynaryjne i </a:t>
            </a:r>
            <a:r>
              <a:rPr lang="pl-PL" dirty="0" err="1" smtClean="0"/>
              <a:t>biocydy</a:t>
            </a:r>
            <a:endParaRPr lang="en-GB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xmlns="" id="{B2F67076-F605-4DC8-94EB-4613EBC818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000" y="1952106"/>
            <a:ext cx="9221689" cy="437322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pl-PL" b="1" dirty="0" smtClean="0">
                <a:solidFill>
                  <a:schemeClr val="tx1"/>
                </a:solidFill>
              </a:rPr>
              <a:t>Zagrożenia</a:t>
            </a:r>
            <a:r>
              <a:rPr lang="en-GB" b="1" dirty="0" smtClean="0">
                <a:solidFill>
                  <a:schemeClr val="tx1"/>
                </a:solidFill>
              </a:rPr>
              <a:t>:</a:t>
            </a:r>
            <a:endParaRPr lang="en-GB" b="1" dirty="0">
              <a:solidFill>
                <a:schemeClr val="tx1"/>
              </a:solidFill>
            </a:endParaRPr>
          </a:p>
          <a:p>
            <a:r>
              <a:rPr lang="pl-PL" dirty="0" smtClean="0">
                <a:solidFill>
                  <a:schemeClr val="tx1"/>
                </a:solidFill>
              </a:rPr>
              <a:t>Zanieczyszczenie mleka pozostałościami leków weterynaryjnych</a:t>
            </a:r>
            <a:r>
              <a:rPr lang="en-GB" dirty="0" smtClean="0">
                <a:solidFill>
                  <a:schemeClr val="tx1"/>
                </a:solidFill>
              </a:rPr>
              <a:t>,</a:t>
            </a:r>
            <a:r>
              <a:rPr lang="pl-PL" dirty="0" smtClean="0">
                <a:solidFill>
                  <a:schemeClr val="tx1"/>
                </a:solidFill>
              </a:rPr>
              <a:t> łącznie z antybiotykami oraz 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pl-PL" dirty="0" smtClean="0">
                <a:solidFill>
                  <a:schemeClr val="tx1"/>
                </a:solidFill>
              </a:rPr>
              <a:t>preparatami zwalczającymi szkodniki może stwarzać ryzyko dla zdrowia ludzi</a:t>
            </a:r>
            <a:endParaRPr lang="en-GB" dirty="0">
              <a:solidFill>
                <a:schemeClr val="tx1"/>
              </a:solidFill>
            </a:endParaRPr>
          </a:p>
          <a:p>
            <a:r>
              <a:rPr lang="en-GB" dirty="0" smtClean="0">
                <a:solidFill>
                  <a:schemeClr val="tx1"/>
                </a:solidFill>
              </a:rPr>
              <a:t>Ant</a:t>
            </a:r>
            <a:r>
              <a:rPr lang="pl-PL" dirty="0" err="1" smtClean="0">
                <a:solidFill>
                  <a:schemeClr val="tx1"/>
                </a:solidFill>
              </a:rPr>
              <a:t>ybiotyki</a:t>
            </a:r>
            <a:r>
              <a:rPr lang="pl-PL" dirty="0" smtClean="0">
                <a:solidFill>
                  <a:schemeClr val="tx1"/>
                </a:solidFill>
              </a:rPr>
              <a:t> mogą hamować wzrost bakterii kultur mleczarskich</a:t>
            </a:r>
            <a:endParaRPr lang="en-GB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sz="1500" dirty="0">
              <a:solidFill>
                <a:schemeClr val="tx1"/>
              </a:solidFill>
            </a:endParaRPr>
          </a:p>
          <a:p>
            <a:pPr marL="0" indent="0">
              <a:spcBef>
                <a:spcPts val="600"/>
              </a:spcBef>
              <a:buNone/>
            </a:pPr>
            <a:r>
              <a:rPr lang="pl-PL" b="1" dirty="0" smtClean="0">
                <a:solidFill>
                  <a:schemeClr val="tx1"/>
                </a:solidFill>
              </a:rPr>
              <a:t>Metody zapobiegawcze</a:t>
            </a:r>
            <a:r>
              <a:rPr lang="en-GB" b="1" dirty="0" smtClean="0">
                <a:solidFill>
                  <a:schemeClr val="tx1"/>
                </a:solidFill>
              </a:rPr>
              <a:t>:</a:t>
            </a:r>
          </a:p>
          <a:p>
            <a:r>
              <a:rPr lang="pl-PL" dirty="0" smtClean="0">
                <a:solidFill>
                  <a:schemeClr val="tx1"/>
                </a:solidFill>
              </a:rPr>
              <a:t>Stosować sprawdzone leki, dokładnie przestrzegać instrukcji stosowania</a:t>
            </a:r>
            <a:endParaRPr lang="en-GB" dirty="0">
              <a:solidFill>
                <a:schemeClr val="tx1"/>
              </a:solidFill>
            </a:endParaRPr>
          </a:p>
          <a:p>
            <a:r>
              <a:rPr lang="pl-PL" dirty="0" smtClean="0">
                <a:solidFill>
                  <a:schemeClr val="tx1"/>
                </a:solidFill>
              </a:rPr>
              <a:t>Doić leczone zwierzęta osobno i wykluczyć ich mleko z </a:t>
            </a:r>
            <a:r>
              <a:rPr lang="pl-PL" dirty="0" err="1" smtClean="0">
                <a:solidFill>
                  <a:schemeClr val="tx1"/>
                </a:solidFill>
              </a:rPr>
              <a:t>łancucha</a:t>
            </a:r>
            <a:r>
              <a:rPr lang="pl-PL" dirty="0" smtClean="0">
                <a:solidFill>
                  <a:schemeClr val="tx1"/>
                </a:solidFill>
              </a:rPr>
              <a:t> żywnościowego</a:t>
            </a:r>
            <a:endParaRPr lang="en-GB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xmlns="" id="{40C2FE91-D998-4864-B21B-34C7B8921A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748849-D6B1-47DD-8642-93FE977772B5}" type="slidenum">
              <a:rPr lang="fr-FR" smtClean="0"/>
              <a:pPr>
                <a:defRPr/>
              </a:pPr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0357835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378669" y="1853771"/>
            <a:ext cx="9850947" cy="48987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91077" indent="-391077" algn="just" defTabSz="1007943">
              <a:lnSpc>
                <a:spcPct val="9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 sz="2400">
                <a:solidFill>
                  <a:srgbClr val="7C8B92"/>
                </a:solidFill>
                <a:latin typeface="Arial" charset="0"/>
              </a:defRPr>
            </a:lvl1pPr>
            <a:lvl2pPr marL="755957" indent="-251986" defTabSz="1007943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2000">
                <a:solidFill>
                  <a:srgbClr val="7C8B92"/>
                </a:solidFill>
                <a:latin typeface="Raleway" panose="020B0503030101060003" pitchFamily="34" charset="77"/>
              </a:defRPr>
            </a:lvl2pPr>
            <a:lvl3pPr marL="1259929" indent="-251986" defTabSz="1007943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800">
                <a:solidFill>
                  <a:srgbClr val="7C8B92"/>
                </a:solidFill>
                <a:latin typeface="Raleway" panose="020B0503030101060003" pitchFamily="34" charset="77"/>
              </a:defRPr>
            </a:lvl3pPr>
            <a:lvl4pPr marL="1763900" indent="-251986" defTabSz="1007943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600">
                <a:solidFill>
                  <a:srgbClr val="7C8B92"/>
                </a:solidFill>
                <a:latin typeface="Raleway" panose="020B0503030101060003" pitchFamily="34" charset="77"/>
              </a:defRPr>
            </a:lvl4pPr>
            <a:lvl5pPr marL="2267872" indent="-251986" defTabSz="1007943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400">
                <a:solidFill>
                  <a:srgbClr val="7C8B92"/>
                </a:solidFill>
                <a:latin typeface="Raleway" panose="020B0503030101060003" pitchFamily="34" charset="77"/>
              </a:defRPr>
            </a:lvl5pPr>
            <a:lvl6pPr marL="2771844" indent="-251986" defTabSz="1007943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/>
            </a:lvl6pPr>
            <a:lvl7pPr marL="3275815" indent="-251986" defTabSz="1007943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/>
            </a:lvl7pPr>
            <a:lvl8pPr marL="3779787" indent="-251986" defTabSz="1007943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/>
            </a:lvl8pPr>
            <a:lvl9pPr marL="4283758" indent="-251986" defTabSz="1007943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/>
            </a:lvl9pPr>
          </a:lstStyle>
          <a:p>
            <a:pPr marL="0" indent="0">
              <a:buNone/>
            </a:pPr>
            <a:endParaRPr lang="en-US" dirty="0">
              <a:latin typeface="+mn-lt"/>
              <a:sym typeface="Wingdings 2"/>
            </a:endParaRPr>
          </a:p>
          <a:p>
            <a:pPr marL="0" indent="0">
              <a:buNone/>
            </a:pPr>
            <a:endParaRPr lang="en-US" dirty="0">
              <a:latin typeface="+mn-lt"/>
              <a:sym typeface="Wingdings 2"/>
            </a:endParaRPr>
          </a:p>
          <a:p>
            <a:pPr marL="0" indent="0">
              <a:buNone/>
            </a:pPr>
            <a:endParaRPr lang="en-US" dirty="0">
              <a:latin typeface="+mn-lt"/>
              <a:sym typeface="Wingdings 2"/>
            </a:endParaRPr>
          </a:p>
          <a:p>
            <a:pPr marL="0" indent="0">
              <a:buNone/>
            </a:pPr>
            <a:endParaRPr lang="pl-PL" dirty="0" smtClean="0">
              <a:solidFill>
                <a:schemeClr val="tx1"/>
              </a:solidFill>
              <a:latin typeface="+mn-lt"/>
              <a:sym typeface="Wingdings 2"/>
            </a:endParaRPr>
          </a:p>
          <a:p>
            <a:pPr marL="0" indent="0">
              <a:buNone/>
            </a:pPr>
            <a:endParaRPr lang="pl-PL" dirty="0" smtClean="0">
              <a:solidFill>
                <a:schemeClr val="tx1"/>
              </a:solidFill>
              <a:latin typeface="+mn-lt"/>
              <a:sym typeface="Wingdings 2"/>
            </a:endParaRPr>
          </a:p>
          <a:p>
            <a:pPr marL="0" indent="0">
              <a:buNone/>
            </a:pPr>
            <a:r>
              <a:rPr lang="pl-PL" dirty="0" smtClean="0">
                <a:solidFill>
                  <a:schemeClr val="tx1"/>
                </a:solidFill>
                <a:latin typeface="+mn-lt"/>
                <a:sym typeface="Wingdings 2"/>
              </a:rPr>
              <a:t>Ciała obce</a:t>
            </a:r>
            <a:r>
              <a:rPr lang="en-US" dirty="0" smtClean="0">
                <a:solidFill>
                  <a:schemeClr val="tx1"/>
                </a:solidFill>
                <a:latin typeface="+mn-lt"/>
                <a:sym typeface="Wingdings 2"/>
              </a:rPr>
              <a:t>:</a:t>
            </a:r>
            <a:endParaRPr lang="en-US" dirty="0">
              <a:solidFill>
                <a:schemeClr val="tx1"/>
              </a:solidFill>
              <a:latin typeface="+mn-lt"/>
              <a:sym typeface="Wingdings 2"/>
            </a:endParaRP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  <a:latin typeface="+mn-lt"/>
              <a:sym typeface="Wingdings 2"/>
            </a:endParaRPr>
          </a:p>
          <a:p>
            <a:r>
              <a:rPr lang="pl-PL" b="1" dirty="0" smtClean="0">
                <a:solidFill>
                  <a:schemeClr val="tx1"/>
                </a:solidFill>
                <a:latin typeface="+mn-lt"/>
                <a:sym typeface="Wingdings 2"/>
              </a:rPr>
              <a:t>Szkło, drewno, plastik, </a:t>
            </a:r>
            <a:r>
              <a:rPr lang="en-US" b="1" dirty="0" smtClean="0">
                <a:solidFill>
                  <a:schemeClr val="tx1"/>
                </a:solidFill>
                <a:latin typeface="+mn-lt"/>
                <a:sym typeface="Wingdings 2"/>
              </a:rPr>
              <a:t>metal</a:t>
            </a:r>
            <a:r>
              <a:rPr lang="pl-PL" b="1" dirty="0" smtClean="0">
                <a:solidFill>
                  <a:schemeClr val="tx1"/>
                </a:solidFill>
                <a:latin typeface="+mn-lt"/>
                <a:sym typeface="Wingdings 2"/>
              </a:rPr>
              <a:t>e </a:t>
            </a:r>
            <a:r>
              <a:rPr lang="pl-PL" dirty="0" smtClean="0">
                <a:solidFill>
                  <a:schemeClr val="tx1"/>
                </a:solidFill>
                <a:latin typeface="+mn-lt"/>
                <a:sym typeface="Wingdings 2"/>
              </a:rPr>
              <a:t>ze sprzętu i pomieszczeń</a:t>
            </a:r>
            <a:endParaRPr lang="en-US" dirty="0">
              <a:solidFill>
                <a:schemeClr val="tx1"/>
              </a:solidFill>
              <a:latin typeface="+mn-lt"/>
              <a:sym typeface="Wingdings 2"/>
            </a:endParaRPr>
          </a:p>
          <a:p>
            <a:endParaRPr lang="en-US" dirty="0">
              <a:solidFill>
                <a:schemeClr val="tx1"/>
              </a:solidFill>
              <a:latin typeface="+mn-lt"/>
              <a:sym typeface="Wingdings 2"/>
            </a:endParaRPr>
          </a:p>
          <a:p>
            <a:r>
              <a:rPr lang="pl-PL" dirty="0" smtClean="0">
                <a:solidFill>
                  <a:schemeClr val="tx1"/>
                </a:solidFill>
                <a:latin typeface="+mn-lt"/>
                <a:sym typeface="Wingdings 2"/>
              </a:rPr>
              <a:t>Różne ciała obce</a:t>
            </a:r>
            <a:r>
              <a:rPr lang="en-US" dirty="0" smtClean="0">
                <a:solidFill>
                  <a:schemeClr val="tx1"/>
                </a:solidFill>
                <a:latin typeface="+mn-lt"/>
                <a:sym typeface="Wingdings 2"/>
              </a:rPr>
              <a:t>: </a:t>
            </a:r>
            <a:r>
              <a:rPr lang="pl-PL" dirty="0" smtClean="0">
                <a:solidFill>
                  <a:schemeClr val="tx1"/>
                </a:solidFill>
                <a:latin typeface="+mn-lt"/>
                <a:sym typeface="Wingdings 2"/>
              </a:rPr>
              <a:t>ze strzyków podczas doju, z personelu i gości </a:t>
            </a:r>
            <a:r>
              <a:rPr lang="en-US" dirty="0" smtClean="0">
                <a:solidFill>
                  <a:schemeClr val="tx1"/>
                </a:solidFill>
                <a:latin typeface="+mn-lt"/>
                <a:sym typeface="Wingdings 2"/>
              </a:rPr>
              <a:t>(</a:t>
            </a:r>
            <a:r>
              <a:rPr lang="pl-PL" dirty="0" smtClean="0">
                <a:solidFill>
                  <a:schemeClr val="tx1"/>
                </a:solidFill>
                <a:latin typeface="+mn-lt"/>
                <a:sym typeface="Wingdings 2"/>
              </a:rPr>
              <a:t>jak guziki, biżuteria, monety, pisaki, włosy, lakiery</a:t>
            </a:r>
            <a:r>
              <a:rPr lang="en-US" dirty="0" smtClean="0">
                <a:solidFill>
                  <a:schemeClr val="tx1"/>
                </a:solidFill>
                <a:latin typeface="+mn-lt"/>
                <a:sym typeface="Wingdings 2"/>
              </a:rPr>
              <a:t> </a:t>
            </a:r>
            <a:r>
              <a:rPr lang="en-US" dirty="0">
                <a:solidFill>
                  <a:schemeClr val="tx1"/>
                </a:solidFill>
                <a:latin typeface="+mn-lt"/>
                <a:sym typeface="Wingdings 2"/>
              </a:rPr>
              <a:t>…)</a:t>
            </a:r>
          </a:p>
          <a:p>
            <a:endParaRPr lang="en-US" dirty="0">
              <a:solidFill>
                <a:schemeClr val="tx1"/>
              </a:solidFill>
              <a:latin typeface="+mn-lt"/>
              <a:sym typeface="Wingdings 2"/>
            </a:endParaRPr>
          </a:p>
          <a:p>
            <a:endParaRPr lang="en-US" dirty="0">
              <a:latin typeface="+mn-lt"/>
              <a:sym typeface="Wingdings 2"/>
            </a:endParaRPr>
          </a:p>
          <a:p>
            <a:pPr marL="0" indent="0">
              <a:buNone/>
            </a:pPr>
            <a:endParaRPr lang="en-US" dirty="0">
              <a:latin typeface="+mn-lt"/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748849-D6B1-47DD-8642-93FE977772B5}" type="slidenum">
              <a:rPr lang="fr-FR" smtClean="0"/>
              <a:pPr>
                <a:defRPr/>
              </a:pPr>
              <a:t>8</a:t>
            </a:fld>
            <a:endParaRPr lang="fr-FR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Zagrożenia fizyczne</a:t>
            </a:r>
            <a:endParaRPr lang="fr-FR" dirty="0"/>
          </a:p>
        </p:txBody>
      </p:sp>
      <p:sp>
        <p:nvSpPr>
          <p:cNvPr id="5" name="Ovaal 4">
            <a:extLst>
              <a:ext uri="{FF2B5EF4-FFF2-40B4-BE49-F238E27FC236}">
                <a16:creationId xmlns:a16="http://schemas.microsoft.com/office/drawing/2014/main" xmlns="" id="{AD6B6C50-4CE8-40A5-AB84-C4DCFD83D796}"/>
              </a:ext>
            </a:extLst>
          </p:cNvPr>
          <p:cNvSpPr/>
          <p:nvPr/>
        </p:nvSpPr>
        <p:spPr>
          <a:xfrm>
            <a:off x="6348674" y="1711719"/>
            <a:ext cx="3233738" cy="2328862"/>
          </a:xfrm>
          <a:prstGeom prst="ellipse">
            <a:avLst/>
          </a:prstGeom>
          <a:noFill/>
          <a:ln w="412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xmlns="" id="{96AEE64B-8E61-465F-BB3D-F22198398EF7}"/>
              </a:ext>
            </a:extLst>
          </p:cNvPr>
          <p:cNvSpPr/>
          <p:nvPr/>
        </p:nvSpPr>
        <p:spPr>
          <a:xfrm>
            <a:off x="6348674" y="1991564"/>
            <a:ext cx="3150003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2200" b="1" dirty="0" smtClean="0"/>
              <a:t>Najważniejsze w farmerskiej i  rzemieślniczej produkcji serów i produktów mlecznych</a:t>
            </a:r>
            <a:endParaRPr lang="en-GB" sz="2200" b="1" dirty="0" smtClean="0"/>
          </a:p>
          <a:p>
            <a:endParaRPr lang="en-GB" sz="2400" b="1" dirty="0">
              <a:solidFill>
                <a:srgbClr val="7C8B9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33829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45A089D6-5C24-4A2E-A37C-BD2D8607C8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999" y="1138122"/>
            <a:ext cx="9221689" cy="978729"/>
          </a:xfrm>
        </p:spPr>
        <p:txBody>
          <a:bodyPr/>
          <a:lstStyle/>
          <a:p>
            <a:r>
              <a:rPr lang="pl-PL" dirty="0" smtClean="0"/>
              <a:t>Ciała obce</a:t>
            </a:r>
            <a:r>
              <a:rPr lang="en-GB" dirty="0" smtClean="0"/>
              <a:t>: </a:t>
            </a:r>
            <a:r>
              <a:rPr lang="pl-PL" dirty="0" smtClean="0"/>
              <a:t>szkło, plastik i metale ze sprzętu i pomieszczeń</a:t>
            </a:r>
            <a:endParaRPr lang="en-GB" dirty="0"/>
          </a:p>
        </p:txBody>
      </p:sp>
      <p:pic>
        <p:nvPicPr>
          <p:cNvPr id="6" name="Tijdelijke aanduiding voor inhoud 5">
            <a:extLst>
              <a:ext uri="{FF2B5EF4-FFF2-40B4-BE49-F238E27FC236}">
                <a16:creationId xmlns:a16="http://schemas.microsoft.com/office/drawing/2014/main" xmlns="" id="{7B000A48-DE7D-4739-A2DD-792ABB92C6C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66579" y="2116851"/>
            <a:ext cx="3152977" cy="4254824"/>
          </a:xfrm>
        </p:spPr>
      </p:pic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xmlns="" id="{11B7980B-D7DB-43AD-8EEA-14072D3CAD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748849-D6B1-47DD-8642-93FE977772B5}" type="slidenum">
              <a:rPr lang="fr-FR" smtClean="0"/>
              <a:pPr>
                <a:defRPr/>
              </a:pPr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797828761"/>
      </p:ext>
    </p:extLst>
  </p:cSld>
  <p:clrMapOvr>
    <a:masterClrMapping/>
  </p:clrMapOvr>
</p:sld>
</file>

<file path=ppt/theme/theme1.xml><?xml version="1.0" encoding="utf-8"?>
<a:theme xmlns:a="http://schemas.openxmlformats.org/drawingml/2006/main" name="theacheesy-powerpoint-templat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ción2" id="{0927257C-B099-B746-A77C-42A2877B0F22}" vid="{71AD7792-0123-8E4C-91D1-8D1880D9DB1F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theacheesy-powerpoint-template</Template>
  <TotalTime>954</TotalTime>
  <Words>1395</Words>
  <Application>Microsoft Office PowerPoint</Application>
  <PresentationFormat>Niestandardowy</PresentationFormat>
  <Paragraphs>210</Paragraphs>
  <Slides>23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23</vt:i4>
      </vt:variant>
    </vt:vector>
  </HeadingPairs>
  <TitlesOfParts>
    <vt:vector size="24" baseType="lpstr">
      <vt:lpstr>theacheesy-powerpoint-template</vt:lpstr>
      <vt:lpstr>Część 1B Identyfikacja zagrożeń i działania zapobiegawcze</vt:lpstr>
      <vt:lpstr>Analiza zagrożeń</vt:lpstr>
      <vt:lpstr>Zagrożenia chemiczne</vt:lpstr>
      <vt:lpstr>Allergeny</vt:lpstr>
      <vt:lpstr>Alergeny</vt:lpstr>
      <vt:lpstr>Antybiotyki, inne leki weterynaryjne i biocydy</vt:lpstr>
      <vt:lpstr>Antybiotyki, inne leki weterynaryjne i biocydy</vt:lpstr>
      <vt:lpstr>Zagrożenia fizyczne</vt:lpstr>
      <vt:lpstr>Ciała obce: szkło, plastik i metale ze sprzętu i pomieszczeń</vt:lpstr>
      <vt:lpstr>Ciała obce: szkło, plastik i metale ze sprzętu i pomieszczeń</vt:lpstr>
      <vt:lpstr>Zagrożenia mikrobiologiczne</vt:lpstr>
      <vt:lpstr>Brucella spp (z wyjątkiem B.ovis która nie jest chorobotwórcza dla ludzi)</vt:lpstr>
      <vt:lpstr>Brucella spp (z wyjątkiem B.ovis która nie jest chorobotwórcza dla ludzi)</vt:lpstr>
      <vt:lpstr>Mycobacterium bovis i M. tuberculosis</vt:lpstr>
      <vt:lpstr>Mycobacterium bovis i M. tuberculosis</vt:lpstr>
      <vt:lpstr>Listeria monocytogenes</vt:lpstr>
      <vt:lpstr>Listeria monocytogenes</vt:lpstr>
      <vt:lpstr>Salmonella spp.</vt:lpstr>
      <vt:lpstr>Salmonella spp.</vt:lpstr>
      <vt:lpstr>Enterotoksyny wytwarzane przez Staphylococci koagulazo-dodatnie (łącznie z S. aureus)</vt:lpstr>
      <vt:lpstr>Enterotoksyny wytwarzane przez Staphylococci koagulazo-dodatnie (łącznie z S. Aureus)</vt:lpstr>
      <vt:lpstr>Podsumowanie: Zagrożenia uznane za najważniejsze w farmerskiej i rzemieślniczej produkcji serów i produktów mleczarskich </vt:lpstr>
      <vt:lpstr>Narzędzia dostępne dla tego rozdziału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admin</dc:creator>
  <cp:lastModifiedBy>Mirek</cp:lastModifiedBy>
  <cp:revision>91</cp:revision>
  <dcterms:created xsi:type="dcterms:W3CDTF">2018-03-29T13:52:13Z</dcterms:created>
  <dcterms:modified xsi:type="dcterms:W3CDTF">2019-07-28T20:46:27Z</dcterms:modified>
</cp:coreProperties>
</file>