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3" r:id="rId1"/>
  </p:sldMasterIdLst>
  <p:notesMasterIdLst>
    <p:notesMasterId r:id="rId7"/>
  </p:notesMasterIdLst>
  <p:sldIdLst>
    <p:sldId id="256" r:id="rId2"/>
    <p:sldId id="261" r:id="rId3"/>
    <p:sldId id="280" r:id="rId4"/>
    <p:sldId id="278" r:id="rId5"/>
    <p:sldId id="279" r:id="rId6"/>
  </p:sldIdLst>
  <p:sldSz cx="10691813" cy="7559675"/>
  <p:notesSz cx="6858000" cy="9144000"/>
  <p:defaultTextStyle>
    <a:defPPr>
      <a:defRPr lang="es-ES"/>
    </a:defPPr>
    <a:lvl1pPr marL="0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81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4D79C7"/>
    <a:srgbClr val="75C359"/>
    <a:srgbClr val="DA3BFF"/>
    <a:srgbClr val="F3750D"/>
    <a:srgbClr val="CC00FF"/>
    <a:srgbClr val="0F3F93"/>
    <a:srgbClr val="7C8B9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B5221A-DC07-4265-8177-F5ED7110C6FA}" v="59" dt="2018-07-24T09:20:29.0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10"/>
    <p:restoredTop sz="94674"/>
  </p:normalViewPr>
  <p:slideViewPr>
    <p:cSldViewPr snapToGrid="0" snapToObjects="1">
      <p:cViewPr varScale="1">
        <p:scale>
          <a:sx n="62" d="100"/>
          <a:sy n="62" d="100"/>
        </p:scale>
        <p:origin x="-1020" y="-80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5687BA-B981-4AB8-8CB6-47AEE13AE693}" type="datetimeFigureOut">
              <a:rPr lang="fr-FR" smtClean="0"/>
              <a:pPr/>
              <a:t>30/07/2019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0BBDAC-15FD-498C-82AC-388570E53C3B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2257636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 1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BC3EE84D-19EE-4BA2-B9F6-6C82BED26023}" type="datetime1">
              <a:rPr lang="es-ES" smtClean="0"/>
              <a:pPr/>
              <a:t>30/07/2019</a:t>
            </a:fld>
            <a:endParaRPr lang="es-ES" dirty="0"/>
          </a:p>
        </p:txBody>
      </p:sp>
      <p:sp>
        <p:nvSpPr>
          <p:cNvPr id="12" name="Rectángulo 11">
            <a:extLst>
              <a:ext uri="{FF2B5EF4-FFF2-40B4-BE49-F238E27FC236}">
                <a16:creationId xmlns="" xmlns:a16="http://schemas.microsoft.com/office/drawing/2014/main" id="{E2372B66-59FC-0240-ADB6-D009464B70F6}"/>
              </a:ext>
            </a:extLst>
          </p:cNvPr>
          <p:cNvSpPr/>
          <p:nvPr userDrawn="1"/>
        </p:nvSpPr>
        <p:spPr>
          <a:xfrm>
            <a:off x="180000" y="180000"/>
            <a:ext cx="10332000" cy="6480000"/>
          </a:xfrm>
          <a:prstGeom prst="rect">
            <a:avLst/>
          </a:prstGeom>
          <a:solidFill>
            <a:srgbClr val="0F3F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843588"/>
            <a:ext cx="9088041" cy="256478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4576971"/>
            <a:ext cx="8018860" cy="1825171"/>
          </a:xfrm>
        </p:spPr>
        <p:txBody>
          <a:bodyPr>
            <a:normAutofit/>
          </a:bodyPr>
          <a:lstStyle>
            <a:lvl1pPr marL="0" indent="0" algn="ctr">
              <a:buNone/>
              <a:defRPr sz="3200" b="0" i="0">
                <a:solidFill>
                  <a:schemeClr val="bg1"/>
                </a:solidFill>
                <a:latin typeface="+mn-lt"/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pic>
        <p:nvPicPr>
          <p:cNvPr id="11" name="Imagen 10">
            <a:extLst>
              <a:ext uri="{FF2B5EF4-FFF2-40B4-BE49-F238E27FC236}">
                <a16:creationId xmlns="" xmlns:a16="http://schemas.microsoft.com/office/drawing/2014/main" id="{DB444C59-4955-4543-AE5E-F2A112FBC9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01406" y="1674986"/>
            <a:ext cx="889000" cy="889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5535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="" xmlns:a16="http://schemas.microsoft.com/office/drawing/2014/main" id="{CC71EECA-1624-AE4A-B618-10C7DFE11DF3}"/>
              </a:ext>
            </a:extLst>
          </p:cNvPr>
          <p:cNvSpPr/>
          <p:nvPr userDrawn="1"/>
        </p:nvSpPr>
        <p:spPr>
          <a:xfrm>
            <a:off x="180000" y="180000"/>
            <a:ext cx="10332000" cy="6480000"/>
          </a:xfrm>
          <a:prstGeom prst="rect">
            <a:avLst/>
          </a:prstGeom>
          <a:solidFill>
            <a:srgbClr val="0F3F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000" dirty="0">
              <a:solidFill>
                <a:schemeClr val="bg1"/>
              </a:solidFill>
              <a:latin typeface="Raleway" panose="020B0503030101060003" pitchFamily="34" charset="77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00" y="1822018"/>
            <a:ext cx="4588261" cy="2564781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800" b="1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0000" y="4518463"/>
            <a:ext cx="4588261" cy="1825171"/>
          </a:xfrm>
        </p:spPr>
        <p:txBody>
          <a:bodyPr>
            <a:normAutofit/>
          </a:bodyPr>
          <a:lstStyle>
            <a:lvl1pPr marL="0" indent="0" algn="l">
              <a:buNone/>
              <a:defRPr sz="3200" b="0" i="0">
                <a:solidFill>
                  <a:schemeClr val="bg1"/>
                </a:solidFill>
                <a:latin typeface="+mn-lt"/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fr-FR" dirty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D4E71-0E59-47E8-A7FD-92592B8B339A}" type="datetime1">
              <a:rPr lang="es-ES" smtClean="0"/>
              <a:pPr/>
              <a:t>30/07/2019</a:t>
            </a:fld>
            <a:endParaRPr lang="es-ES" dirty="0"/>
          </a:p>
        </p:txBody>
      </p:sp>
      <p:sp>
        <p:nvSpPr>
          <p:cNvPr id="7" name="Marcador de posición de imagen 6">
            <a:extLst>
              <a:ext uri="{FF2B5EF4-FFF2-40B4-BE49-F238E27FC236}">
                <a16:creationId xmlns="" xmlns:a16="http://schemas.microsoft.com/office/drawing/2014/main" id="{A07BE98D-A221-CF43-AB11-15B55C57408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57825" y="180001"/>
            <a:ext cx="5062538" cy="6479999"/>
          </a:xfrm>
        </p:spPr>
        <p:txBody>
          <a:bodyPr/>
          <a:lstStyle/>
          <a:p>
            <a:r>
              <a:rPr lang="fr-FR" dirty="0"/>
              <a:t>Cliquez sur l'icône pour ajouter une image</a:t>
            </a:r>
            <a:endParaRPr lang="es-ES" dirty="0"/>
          </a:p>
        </p:txBody>
      </p:sp>
      <p:pic>
        <p:nvPicPr>
          <p:cNvPr id="11" name="Imagen 10">
            <a:extLst>
              <a:ext uri="{FF2B5EF4-FFF2-40B4-BE49-F238E27FC236}">
                <a16:creationId xmlns="" xmlns:a16="http://schemas.microsoft.com/office/drawing/2014/main" id="{CF9E603E-102D-934B-AFFC-2A6B0293A8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1317" y="570121"/>
            <a:ext cx="889000" cy="889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03476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000" y="2223436"/>
            <a:ext cx="9223200" cy="4321110"/>
          </a:xfrm>
        </p:spPr>
        <p:txBody>
          <a:bodyPr>
            <a:normAutofit/>
          </a:bodyPr>
          <a:lstStyle>
            <a:lvl1pPr>
              <a:defRPr sz="28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800">
                <a:latin typeface="+mn-lt"/>
              </a:defRPr>
            </a:lvl3pPr>
            <a:lvl4pPr>
              <a:defRPr sz="2800">
                <a:latin typeface="+mn-lt"/>
              </a:defRPr>
            </a:lvl4pPr>
            <a:lvl5pPr>
              <a:defRPr sz="2800">
                <a:latin typeface="+mn-lt"/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7EE638E2-5008-4BBD-A1D6-34B6EC96C1C4}" type="datetime1">
              <a:rPr lang="es-ES" smtClean="0"/>
              <a:pPr/>
              <a:t>30/07/2019</a:t>
            </a:fld>
            <a:endParaRPr lang="es-ES" dirty="0"/>
          </a:p>
        </p:txBody>
      </p:sp>
      <p:sp>
        <p:nvSpPr>
          <p:cNvPr id="8" name="Title 1">
            <a:extLst>
              <a:ext uri="{FF2B5EF4-FFF2-40B4-BE49-F238E27FC236}">
                <a16:creationId xmlns="" xmlns:a16="http://schemas.microsoft.com/office/drawing/2014/main" id="{E8D60490-BED1-284F-A972-300D677C4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1188000"/>
            <a:ext cx="6480000" cy="535531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2" name="Marcador de posición de pie de página 16">
            <a:extLst>
              <a:ext uri="{FF2B5EF4-FFF2-40B4-BE49-F238E27FC236}">
                <a16:creationId xmlns="" xmlns:a16="http://schemas.microsoft.com/office/drawing/2014/main" id="{98DD3D9E-107F-B24E-95AD-EFABF26305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9999" y="385405"/>
            <a:ext cx="4958905" cy="2462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endParaRPr lang="es-E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B1BFD536-13F6-5E4E-B1A6-314AE239E334}"/>
              </a:ext>
            </a:extLst>
          </p:cNvPr>
          <p:cNvSpPr txBox="1">
            <a:spLocks/>
          </p:cNvSpPr>
          <p:nvPr userDrawn="1"/>
        </p:nvSpPr>
        <p:spPr>
          <a:xfrm>
            <a:off x="9791058" y="423486"/>
            <a:ext cx="601414" cy="260373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r" defTabSz="995507" rtl="0" eaLnBrk="1" latinLnBrk="0" hangingPunct="1">
              <a:defRPr sz="1800" b="0" i="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97754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507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93261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91015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88768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86522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84275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82029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6D58402-3526-944D-8FA7-DCB69ADEB382}" type="slidenum">
              <a:rPr lang="es-ES" smtClean="0">
                <a:latin typeface="+mn-lt"/>
              </a:rPr>
              <a:pPr/>
              <a:t>‹#›</a:t>
            </a:fld>
            <a:endParaRPr lang="es-ES" dirty="0"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1292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188000"/>
            <a:ext cx="6480000" cy="535531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+mn-lt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000" y="2012414"/>
            <a:ext cx="4544021" cy="4796544"/>
          </a:xfrm>
        </p:spPr>
        <p:txBody>
          <a:bodyPr>
            <a:normAutofit/>
          </a:bodyPr>
          <a:lstStyle>
            <a:lvl1pPr>
              <a:defRPr sz="28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800">
                <a:latin typeface="+mn-lt"/>
              </a:defRPr>
            </a:lvl3pPr>
            <a:lvl4pPr>
              <a:defRPr sz="2800">
                <a:latin typeface="+mn-lt"/>
              </a:defRPr>
            </a:lvl4pPr>
            <a:lvl5pPr>
              <a:defRPr sz="2800">
                <a:latin typeface="+mn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>
            <a:normAutofit/>
          </a:bodyPr>
          <a:lstStyle>
            <a:lvl1pPr>
              <a:defRPr sz="28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800">
                <a:latin typeface="+mn-lt"/>
              </a:defRPr>
            </a:lvl3pPr>
            <a:lvl4pPr>
              <a:defRPr sz="2800">
                <a:latin typeface="+mn-lt"/>
              </a:defRPr>
            </a:lvl4pPr>
            <a:lvl5pPr>
              <a:defRPr sz="2800">
                <a:latin typeface="+mn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8AE6529B-3748-4D06-BE80-7BD6B574300C}" type="datetime1">
              <a:rPr lang="es-ES" smtClean="0"/>
              <a:pPr/>
              <a:t>30/07/2019</a:t>
            </a:fld>
            <a:endParaRPr lang="es-ES" dirty="0"/>
          </a:p>
        </p:txBody>
      </p:sp>
      <p:sp>
        <p:nvSpPr>
          <p:cNvPr id="10" name="Marcador de posición de pie de página 16">
            <a:extLst>
              <a:ext uri="{FF2B5EF4-FFF2-40B4-BE49-F238E27FC236}">
                <a16:creationId xmlns="" xmlns:a16="http://schemas.microsoft.com/office/drawing/2014/main" id="{85504963-2C18-0F4B-A10B-6543C17FEC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9999" y="385405"/>
            <a:ext cx="4958905" cy="2462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endParaRPr lang="es-E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="" xmlns:a16="http://schemas.microsoft.com/office/drawing/2014/main" id="{B1BFD536-13F6-5E4E-B1A6-314AE239E334}"/>
              </a:ext>
            </a:extLst>
          </p:cNvPr>
          <p:cNvSpPr txBox="1">
            <a:spLocks/>
          </p:cNvSpPr>
          <p:nvPr userDrawn="1"/>
        </p:nvSpPr>
        <p:spPr>
          <a:xfrm>
            <a:off x="9791058" y="423486"/>
            <a:ext cx="601414" cy="260373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r" defTabSz="995507" rtl="0" eaLnBrk="1" latinLnBrk="0" hangingPunct="1">
              <a:defRPr sz="1800" b="0" i="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97754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507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93261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91015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88768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86522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84275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82029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6D58402-3526-944D-8FA7-DCB69ADEB382}" type="slidenum">
              <a:rPr lang="es-ES" smtClean="0">
                <a:latin typeface="+mn-lt"/>
              </a:rPr>
              <a:pPr/>
              <a:t>‹#›</a:t>
            </a:fld>
            <a:endParaRPr lang="es-ES" dirty="0"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286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188000"/>
            <a:ext cx="6480000" cy="535531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+mn-lt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7938B-3524-4028-9B4C-C47B0B60ED6F}" type="datetime1">
              <a:rPr lang="es-ES" smtClean="0"/>
              <a:pPr/>
              <a:t>30/07/2019</a:t>
            </a:fld>
            <a:endParaRPr lang="es-ES" dirty="0"/>
          </a:p>
        </p:txBody>
      </p:sp>
      <p:sp>
        <p:nvSpPr>
          <p:cNvPr id="8" name="Marcador de posición de pie de página 16">
            <a:extLst>
              <a:ext uri="{FF2B5EF4-FFF2-40B4-BE49-F238E27FC236}">
                <a16:creationId xmlns="" xmlns:a16="http://schemas.microsoft.com/office/drawing/2014/main" id="{BED3E04C-3071-6A47-8C59-AF60499FDB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9999" y="385405"/>
            <a:ext cx="4958905" cy="2462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Raleway" panose="020B0503030101060003" pitchFamily="34" charset="77"/>
              </a:defRPr>
            </a:lvl1pPr>
          </a:lstStyle>
          <a:p>
            <a:endParaRPr lang="es-E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1BFD536-13F6-5E4E-B1A6-314AE239E334}"/>
              </a:ext>
            </a:extLst>
          </p:cNvPr>
          <p:cNvSpPr txBox="1">
            <a:spLocks/>
          </p:cNvSpPr>
          <p:nvPr userDrawn="1"/>
        </p:nvSpPr>
        <p:spPr>
          <a:xfrm>
            <a:off x="9791058" y="423486"/>
            <a:ext cx="601414" cy="260373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r" defTabSz="995507" rtl="0" eaLnBrk="1" latinLnBrk="0" hangingPunct="1">
              <a:defRPr sz="1800" b="0" i="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97754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507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93261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91015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88768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86522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84275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82029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6D58402-3526-944D-8FA7-DCB69ADEB382}" type="slidenum">
              <a:rPr lang="es-ES" smtClean="0">
                <a:latin typeface="+mn-lt"/>
              </a:rPr>
              <a:pPr/>
              <a:t>‹#›</a:t>
            </a:fld>
            <a:endParaRPr lang="es-ES" dirty="0"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7444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with descrip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249805"/>
            <a:ext cx="3448388" cy="1069395"/>
          </a:xfrm>
          <a:prstGeom prst="rect">
            <a:avLst/>
          </a:prstGeom>
        </p:spPr>
        <p:txBody>
          <a:bodyPr anchor="b"/>
          <a:lstStyle>
            <a:lvl1pPr>
              <a:defRPr sz="3527">
                <a:latin typeface="+mn-lt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188000"/>
            <a:ext cx="5412730" cy="5272724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3524400"/>
            <a:ext cx="3448388" cy="2946626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5B2B5-5C90-4F66-94BC-916E25B3AB36}" type="datetime1">
              <a:rPr lang="es-ES" smtClean="0"/>
              <a:pPr/>
              <a:t>30/07/2019</a:t>
            </a:fld>
            <a:endParaRPr lang="es-ES" dirty="0"/>
          </a:p>
        </p:txBody>
      </p:sp>
      <p:sp>
        <p:nvSpPr>
          <p:cNvPr id="10" name="Marcador de posición de pie de página 16">
            <a:extLst>
              <a:ext uri="{FF2B5EF4-FFF2-40B4-BE49-F238E27FC236}">
                <a16:creationId xmlns="" xmlns:a16="http://schemas.microsoft.com/office/drawing/2014/main" id="{EF4F9487-70B4-924E-B547-E9779FA09F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9999" y="385405"/>
            <a:ext cx="4958905" cy="2462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Raleway" panose="020B0503030101060003" pitchFamily="34" charset="77"/>
              </a:defRPr>
            </a:lvl1pPr>
          </a:lstStyle>
          <a:p>
            <a:endParaRPr lang="es-E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="" xmlns:a16="http://schemas.microsoft.com/office/drawing/2014/main" id="{B1BFD536-13F6-5E4E-B1A6-314AE239E334}"/>
              </a:ext>
            </a:extLst>
          </p:cNvPr>
          <p:cNvSpPr txBox="1">
            <a:spLocks/>
          </p:cNvSpPr>
          <p:nvPr userDrawn="1"/>
        </p:nvSpPr>
        <p:spPr>
          <a:xfrm>
            <a:off x="9791058" y="423486"/>
            <a:ext cx="601414" cy="260373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r" defTabSz="995507" rtl="0" eaLnBrk="1" latinLnBrk="0" hangingPunct="1">
              <a:defRPr sz="1800" b="0" i="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97754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507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93261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91015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88768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86522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84275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82029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6D58402-3526-944D-8FA7-DCB69ADEB382}" type="slidenum">
              <a:rPr lang="es-ES" smtClean="0">
                <a:latin typeface="+mn-lt"/>
              </a:rPr>
              <a:pPr/>
              <a:t>‹#›</a:t>
            </a:fld>
            <a:endParaRPr lang="es-ES" dirty="0"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367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="" xmlns:a16="http://schemas.microsoft.com/office/drawing/2014/main" id="{71F119AC-8F79-A642-BD43-DCC09CC44EA8}"/>
              </a:ext>
            </a:extLst>
          </p:cNvPr>
          <p:cNvSpPr/>
          <p:nvPr/>
        </p:nvSpPr>
        <p:spPr>
          <a:xfrm>
            <a:off x="226503" y="192947"/>
            <a:ext cx="10293291" cy="721453"/>
          </a:xfrm>
          <a:prstGeom prst="rect">
            <a:avLst/>
          </a:prstGeom>
          <a:solidFill>
            <a:srgbClr val="0F3F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2268000"/>
            <a:ext cx="9221689" cy="43732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78905" y="385405"/>
            <a:ext cx="2527546" cy="24622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r">
              <a:defRPr sz="10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C9ECA6C7-4B29-44FE-8679-B4482F3620DF}" type="datetime1">
              <a:rPr lang="es-ES" smtClean="0"/>
              <a:pPr/>
              <a:t>30/07/2019</a:t>
            </a:fld>
            <a:endParaRPr lang="es-E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B1BFD536-13F6-5E4E-B1A6-314AE239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91058" y="423486"/>
            <a:ext cx="601414" cy="260373"/>
          </a:xfrm>
          <a:prstGeom prst="rect">
            <a:avLst/>
          </a:prstGeom>
        </p:spPr>
        <p:txBody>
          <a:bodyPr/>
          <a:lstStyle>
            <a:lvl1pPr algn="r">
              <a:defRPr sz="1800" b="0" i="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fld id="{16D58402-3526-944D-8FA7-DCB69ADEB382}" type="slidenum">
              <a:rPr lang="es-ES" smtClean="0"/>
              <a:pPr/>
              <a:t>‹#›</a:t>
            </a:fld>
            <a:endParaRPr lang="es-ES" dirty="0"/>
          </a:p>
        </p:txBody>
      </p:sp>
      <p:sp>
        <p:nvSpPr>
          <p:cNvPr id="13" name="Marcador de posición de título 12">
            <a:extLst>
              <a:ext uri="{FF2B5EF4-FFF2-40B4-BE49-F238E27FC236}">
                <a16:creationId xmlns="" xmlns:a16="http://schemas.microsoft.com/office/drawing/2014/main" id="{6340486D-649A-AE4B-9D65-E1F39C352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1188000"/>
            <a:ext cx="6480000" cy="97872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s-ES" dirty="0"/>
              <a:t>Haga clic para modificar el estilo de título del patrón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="" xmlns:a16="http://schemas.microsoft.com/office/drawing/2014/main" id="{6D353053-93F6-FF49-B5AE-67B7083673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0000" y="6898633"/>
            <a:ext cx="1568314" cy="297029"/>
          </a:xfrm>
          <a:prstGeom prst="rect">
            <a:avLst/>
          </a:prstGeom>
        </p:spPr>
      </p:pic>
      <p:sp>
        <p:nvSpPr>
          <p:cNvPr id="17" name="Marcador de posición de pie de página 16">
            <a:extLst>
              <a:ext uri="{FF2B5EF4-FFF2-40B4-BE49-F238E27FC236}">
                <a16:creationId xmlns="" xmlns:a16="http://schemas.microsoft.com/office/drawing/2014/main" id="{CB97A4CD-F7B3-9143-A065-E5CBBE7E23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9999" y="385405"/>
            <a:ext cx="4958905" cy="2462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endParaRPr lang="es-ES" dirty="0"/>
          </a:p>
        </p:txBody>
      </p:sp>
      <p:pic>
        <p:nvPicPr>
          <p:cNvPr id="19" name="Imagen 18">
            <a:extLst>
              <a:ext uri="{FF2B5EF4-FFF2-40B4-BE49-F238E27FC236}">
                <a16:creationId xmlns="" xmlns:a16="http://schemas.microsoft.com/office/drawing/2014/main" id="{189D5F3B-B776-EC41-B9BE-CC5051C52C2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91950" y="6898633"/>
            <a:ext cx="1464801" cy="297029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="" xmlns:a16="http://schemas.microsoft.com/office/drawing/2014/main" id="{4E6A24CB-D4A7-E34E-BA99-C24DB40D1CA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82717" y="6811812"/>
            <a:ext cx="1234566" cy="562168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="" xmlns:a16="http://schemas.microsoft.com/office/drawing/2014/main" id="{DB444C59-4955-4543-AE5E-F2A112FBC9DE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251739" y="109173"/>
            <a:ext cx="889000" cy="889000"/>
          </a:xfrm>
          <a:prstGeom prst="rect">
            <a:avLst/>
          </a:prstGeom>
        </p:spPr>
      </p:pic>
      <p:pic>
        <p:nvPicPr>
          <p:cNvPr id="12" name="Image 5">
            <a:extLst>
              <a:ext uri="{FF2B5EF4-FFF2-40B4-BE49-F238E27FC236}">
                <a16:creationId xmlns="" xmlns:a16="http://schemas.microsoft.com/office/drawing/2014/main" id="{0A5F84BD-3496-4E99-AAF0-99B63FD0185B}"/>
              </a:ext>
            </a:extLst>
          </p:cNvPr>
          <p:cNvPicPr/>
          <p:nvPr userDrawn="1"/>
        </p:nvPicPr>
        <p:blipFill rotWithShape="1"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147" b="-147"/>
          <a:stretch/>
        </p:blipFill>
        <p:spPr bwMode="auto">
          <a:xfrm>
            <a:off x="4781865" y="6928753"/>
            <a:ext cx="678351" cy="2367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91079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83" r:id="rId2"/>
    <p:sldLayoutId id="2147483675" r:id="rId3"/>
    <p:sldLayoutId id="2147483677" r:id="rId4"/>
    <p:sldLayoutId id="2147483679" r:id="rId5"/>
    <p:sldLayoutId id="2147483682" r:id="rId6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rgbClr val="0F3F93"/>
          </a:solidFill>
          <a:latin typeface="+mn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2800" kern="1200">
          <a:solidFill>
            <a:srgbClr val="7C8B92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800" kern="1200">
          <a:solidFill>
            <a:srgbClr val="7C8B92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800" kern="1200">
          <a:solidFill>
            <a:srgbClr val="7C8B92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800" kern="1200">
          <a:solidFill>
            <a:srgbClr val="7C8B92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800" kern="1200">
          <a:solidFill>
            <a:srgbClr val="7C8B92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945406F-1FBD-1B49-9D32-0EF93CFEC9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886" y="1103860"/>
            <a:ext cx="9088041" cy="2564781"/>
          </a:xfrm>
        </p:spPr>
        <p:txBody>
          <a:bodyPr>
            <a:normAutofit/>
          </a:bodyPr>
          <a:lstStyle/>
          <a:p>
            <a:r>
              <a:rPr lang="pl-PL" dirty="0" smtClean="0"/>
              <a:t>Dobre Praktyki Produkcyjne</a:t>
            </a:r>
            <a:endParaRPr lang="en-GB" dirty="0">
              <a:latin typeface="+mn-lt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BED859E3-0706-F546-828F-463DB6AB95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6477" y="4463957"/>
            <a:ext cx="8018860" cy="1330665"/>
          </a:xfrm>
        </p:spPr>
        <p:txBody>
          <a:bodyPr>
            <a:normAutofit/>
          </a:bodyPr>
          <a:lstStyle/>
          <a:p>
            <a:r>
              <a:rPr lang="pl-PL" b="1" dirty="0" smtClean="0"/>
              <a:t> </a:t>
            </a:r>
            <a:endParaRPr lang="es-ES" b="1" dirty="0" smtClean="0"/>
          </a:p>
          <a:p>
            <a:endParaRPr lang="en-GB" sz="3200" b="1" dirty="0">
              <a:latin typeface="+mn-lt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="" xmlns:a16="http://schemas.microsoft.com/office/drawing/2014/main" id="{7098303D-2ED2-4C81-AECB-4CB508174B61}"/>
              </a:ext>
            </a:extLst>
          </p:cNvPr>
          <p:cNvSpPr txBox="1"/>
          <p:nvPr/>
        </p:nvSpPr>
        <p:spPr>
          <a:xfrm>
            <a:off x="209862" y="6107298"/>
            <a:ext cx="103007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bg1"/>
                </a:solidFill>
              </a:rPr>
              <a:t>This work is licensed under the Creative Commons Attribution-</a:t>
            </a:r>
            <a:r>
              <a:rPr lang="en-US" sz="1000" i="1" dirty="0" err="1">
                <a:solidFill>
                  <a:schemeClr val="bg1"/>
                </a:solidFill>
              </a:rPr>
              <a:t>NonCommercial</a:t>
            </a:r>
            <a:r>
              <a:rPr lang="en-US" sz="1000" i="1" dirty="0">
                <a:solidFill>
                  <a:schemeClr val="bg1"/>
                </a:solidFill>
              </a:rPr>
              <a:t>-</a:t>
            </a:r>
            <a:r>
              <a:rPr lang="en-US" sz="1000" i="1" dirty="0" err="1">
                <a:solidFill>
                  <a:schemeClr val="bg1"/>
                </a:solidFill>
              </a:rPr>
              <a:t>NoDerivatives</a:t>
            </a:r>
            <a:r>
              <a:rPr lang="en-US" sz="1000" i="1" dirty="0">
                <a:solidFill>
                  <a:schemeClr val="bg1"/>
                </a:solidFill>
              </a:rPr>
              <a:t> 4.0 International License. To view a copy of this license, </a:t>
            </a:r>
          </a:p>
          <a:p>
            <a:pPr algn="ctr"/>
            <a:r>
              <a:rPr lang="en-US" sz="1000" i="1" dirty="0">
                <a:solidFill>
                  <a:schemeClr val="bg1"/>
                </a:solidFill>
              </a:rPr>
              <a:t>visit http://creativecommons.org/licenses/by-nc-nd/4.0/ or send a letter to Creative Commons, PO Box 1866, Mountain View, CA 94042, USA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5" name="Podtytuł 4"/>
          <p:cNvSpPr>
            <a:spLocks noGrp="1"/>
          </p:cNvSpPr>
          <p:nvPr/>
        </p:nvSpPr>
        <p:spPr>
          <a:xfrm>
            <a:off x="1336477" y="2867252"/>
            <a:ext cx="8018860" cy="18251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rgbClr val="7C8B92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rgbClr val="7C8B92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rgbClr val="7C8B92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rgbClr val="7C8B92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l-PL"/>
          </a:p>
        </p:txBody>
      </p:sp>
      <p:sp>
        <p:nvSpPr>
          <p:cNvPr id="6" name="Podtytuł 4"/>
          <p:cNvSpPr>
            <a:spLocks noGrp="1"/>
          </p:cNvSpPr>
          <p:nvPr/>
        </p:nvSpPr>
        <p:spPr>
          <a:xfrm>
            <a:off x="1488877" y="3019652"/>
            <a:ext cx="8018860" cy="18251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rgbClr val="7C8B92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rgbClr val="7C8B92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rgbClr val="7C8B92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rgbClr val="7C8B92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12222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03385" y="1962615"/>
            <a:ext cx="9319846" cy="456397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pl-PL" dirty="0" smtClean="0">
                <a:solidFill>
                  <a:schemeClr val="tx1"/>
                </a:solidFill>
              </a:rPr>
              <a:t>Sucha sól nie nie sprzyja rozwojowi bakterii chorobotwórczych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Może natomiast być źródłem zanieczyszczeń fizycznych lub chemicznych</a:t>
            </a:r>
            <a:r>
              <a:rPr lang="en-GB" dirty="0" smtClean="0">
                <a:solidFill>
                  <a:schemeClr val="tx1"/>
                </a:solidFill>
              </a:rPr>
              <a:t> (</a:t>
            </a:r>
            <a:r>
              <a:rPr lang="pl-PL" dirty="0" smtClean="0">
                <a:solidFill>
                  <a:schemeClr val="tx1"/>
                </a:solidFill>
              </a:rPr>
              <a:t>np. miedź, ołów, rtęć lub kadm)</a:t>
            </a:r>
            <a:r>
              <a:rPr lang="en-GB" dirty="0" smtClean="0">
                <a:solidFill>
                  <a:schemeClr val="tx1"/>
                </a:solidFill>
              </a:rPr>
              <a:t>.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Zanieczyszczenia fizyczne łatwo zlokalizować </a:t>
            </a:r>
            <a:r>
              <a:rPr lang="pl-PL" b="1" dirty="0" smtClean="0">
                <a:solidFill>
                  <a:schemeClr val="tx1"/>
                </a:solidFill>
              </a:rPr>
              <a:t>wizualnie</a:t>
            </a:r>
            <a:r>
              <a:rPr lang="pl-PL" dirty="0" smtClean="0">
                <a:solidFill>
                  <a:schemeClr val="tx1"/>
                </a:solidFill>
              </a:rPr>
              <a:t> np. przesiewając sól.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pl-PL" dirty="0" smtClean="0">
                <a:solidFill>
                  <a:schemeClr val="tx1"/>
                </a:solidFill>
              </a:rPr>
              <a:t>Jeżeli podejrzewa się zanieczyszczenie skrawkami </a:t>
            </a:r>
            <a:r>
              <a:rPr lang="pl-PL" b="1" dirty="0" smtClean="0">
                <a:solidFill>
                  <a:schemeClr val="tx1"/>
                </a:solidFill>
              </a:rPr>
              <a:t>metali</a:t>
            </a:r>
            <a:r>
              <a:rPr lang="pl-PL" dirty="0" smtClean="0">
                <a:solidFill>
                  <a:schemeClr val="tx1"/>
                </a:solidFill>
              </a:rPr>
              <a:t> lub </a:t>
            </a:r>
            <a:r>
              <a:rPr lang="pl-PL" b="1" dirty="0" smtClean="0">
                <a:solidFill>
                  <a:schemeClr val="tx1"/>
                </a:solidFill>
              </a:rPr>
              <a:t>szkłem</a:t>
            </a:r>
            <a:r>
              <a:rPr lang="pl-PL" dirty="0" smtClean="0">
                <a:solidFill>
                  <a:schemeClr val="tx1"/>
                </a:solidFill>
              </a:rPr>
              <a:t> soli </a:t>
            </a:r>
            <a:r>
              <a:rPr lang="pl-PL" b="1" dirty="0" smtClean="0">
                <a:solidFill>
                  <a:schemeClr val="tx1"/>
                </a:solidFill>
              </a:rPr>
              <a:t>nie powinno się </a:t>
            </a:r>
            <a:r>
              <a:rPr lang="pl-PL" dirty="0" smtClean="0">
                <a:solidFill>
                  <a:schemeClr val="tx1"/>
                </a:solidFill>
              </a:rPr>
              <a:t>używać.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Sól zawsze musi być </a:t>
            </a:r>
            <a:r>
              <a:rPr lang="pl-PL" b="1" dirty="0" smtClean="0">
                <a:solidFill>
                  <a:schemeClr val="tx1"/>
                </a:solidFill>
              </a:rPr>
              <a:t>dobrej jakości </a:t>
            </a:r>
            <a:r>
              <a:rPr lang="pl-PL" dirty="0" smtClean="0">
                <a:solidFill>
                  <a:schemeClr val="tx1"/>
                </a:solidFill>
              </a:rPr>
              <a:t>i musi być jakości </a:t>
            </a:r>
            <a:r>
              <a:rPr lang="pl-PL" b="1" dirty="0" smtClean="0">
                <a:solidFill>
                  <a:schemeClr val="tx1"/>
                </a:solidFill>
              </a:rPr>
              <a:t>spożywczej. </a:t>
            </a:r>
            <a:r>
              <a:rPr lang="pl-PL" dirty="0" smtClean="0">
                <a:solidFill>
                  <a:schemeClr val="tx1"/>
                </a:solidFill>
              </a:rPr>
              <a:t>Sól należy kupować od </a:t>
            </a:r>
            <a:r>
              <a:rPr lang="pl-PL" b="1" dirty="0" smtClean="0">
                <a:solidFill>
                  <a:schemeClr val="tx1"/>
                </a:solidFill>
              </a:rPr>
              <a:t>sprawdzonych</a:t>
            </a:r>
            <a:r>
              <a:rPr lang="pl-PL" dirty="0" smtClean="0">
                <a:solidFill>
                  <a:schemeClr val="tx1"/>
                </a:solidFill>
              </a:rPr>
              <a:t> dostawców</a:t>
            </a:r>
            <a:r>
              <a:rPr lang="pl-PL" b="1" dirty="0" smtClean="0">
                <a:solidFill>
                  <a:schemeClr val="tx1"/>
                </a:solidFill>
              </a:rPr>
              <a:t>.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Przechowywać w miejscu czystym i suchym i z dala od źródeł potencjalnych 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pl-PL" b="1" dirty="0" smtClean="0">
                <a:solidFill>
                  <a:schemeClr val="tx1"/>
                </a:solidFill>
              </a:rPr>
              <a:t>zanieczyszczeń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pl-PL" b="1" dirty="0" smtClean="0">
                <a:solidFill>
                  <a:schemeClr val="tx1"/>
                </a:solidFill>
              </a:rPr>
              <a:t> 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(</a:t>
            </a:r>
            <a:r>
              <a:rPr lang="pl-PL" dirty="0" smtClean="0">
                <a:solidFill>
                  <a:schemeClr val="tx1"/>
                </a:solidFill>
              </a:rPr>
              <a:t>np. środki myjące</a:t>
            </a:r>
            <a:r>
              <a:rPr lang="en-GB" dirty="0" smtClean="0">
                <a:solidFill>
                  <a:schemeClr val="tx1"/>
                </a:solidFill>
              </a:rPr>
              <a:t>) </a:t>
            </a:r>
            <a:endParaRPr lang="en-GB" dirty="0">
              <a:solidFill>
                <a:schemeClr val="tx1"/>
              </a:solidFill>
            </a:endParaRPr>
          </a:p>
          <a:p>
            <a:pPr lvl="0"/>
            <a:endParaRPr lang="en-GB" b="1" dirty="0"/>
          </a:p>
          <a:p>
            <a:pPr algn="just"/>
            <a:endParaRPr lang="en-GB" sz="2800" dirty="0">
              <a:solidFill>
                <a:schemeClr val="bg1">
                  <a:lumMod val="50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703385" y="893851"/>
            <a:ext cx="9319846" cy="873303"/>
          </a:xfrm>
        </p:spPr>
        <p:txBody>
          <a:bodyPr tIns="180000" bIns="180000"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pl-PL" dirty="0" smtClean="0"/>
              <a:t>Sucha sól</a:t>
            </a:r>
            <a:r>
              <a:rPr lang="en-GB" dirty="0"/>
              <a:t/>
            </a:r>
            <a:br>
              <a:rPr lang="en-GB" dirty="0"/>
            </a:br>
            <a:endParaRPr lang="fr-FR" sz="3200" dirty="0"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00661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03385" y="1760735"/>
            <a:ext cx="5660631" cy="4889722"/>
          </a:xfrm>
        </p:spPr>
        <p:txBody>
          <a:bodyPr>
            <a:normAutofit fontScale="92500" lnSpcReduction="20000"/>
          </a:bodyPr>
          <a:lstStyle/>
          <a:p>
            <a:r>
              <a:rPr lang="pl-PL" dirty="0" smtClean="0">
                <a:solidFill>
                  <a:schemeClr val="tx1"/>
                </a:solidFill>
              </a:rPr>
              <a:t>Do przygotowania solanki używać wody jakości</a:t>
            </a:r>
            <a:r>
              <a:rPr lang="pl-PL" b="1" dirty="0" smtClean="0">
                <a:solidFill>
                  <a:schemeClr val="tx1"/>
                </a:solidFill>
              </a:rPr>
              <a:t> pitnej </a:t>
            </a:r>
            <a:r>
              <a:rPr lang="pl-PL" dirty="0" smtClean="0">
                <a:solidFill>
                  <a:schemeClr val="tx1"/>
                </a:solidFill>
              </a:rPr>
              <a:t>i przechowywać ją w czystych zbiornikach</a:t>
            </a:r>
            <a:r>
              <a:rPr lang="en-GB" dirty="0" smtClean="0">
                <a:solidFill>
                  <a:schemeClr val="tx1"/>
                </a:solidFill>
              </a:rPr>
              <a:t>. 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Jeżeli basenów solankowych nie </a:t>
            </a:r>
            <a:r>
              <a:rPr lang="pl-PL" dirty="0" err="1" smtClean="0">
                <a:solidFill>
                  <a:schemeClr val="tx1"/>
                </a:solidFill>
              </a:rPr>
              <a:t>da</a:t>
            </a:r>
            <a:r>
              <a:rPr lang="pl-PL" dirty="0" smtClean="0">
                <a:solidFill>
                  <a:schemeClr val="tx1"/>
                </a:solidFill>
              </a:rPr>
              <a:t> się umieścić  na działach produkcyjnych , należy przykrywać  je pokrywami, aby nie dopuścić do zanieczyszczeń.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Solankę należy przechowywać w </a:t>
            </a:r>
            <a:r>
              <a:rPr lang="pl-PL" b="1" dirty="0" smtClean="0">
                <a:solidFill>
                  <a:schemeClr val="tx1"/>
                </a:solidFill>
              </a:rPr>
              <a:t>temperaturze</a:t>
            </a:r>
            <a:r>
              <a:rPr lang="pl-PL" dirty="0" smtClean="0">
                <a:solidFill>
                  <a:schemeClr val="tx1"/>
                </a:solidFill>
              </a:rPr>
              <a:t> właściwej dla danej technologii.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pl-PL" b="1" dirty="0" smtClean="0">
                <a:solidFill>
                  <a:schemeClr val="tx1"/>
                </a:solidFill>
              </a:rPr>
              <a:t>Uzupełniać sól </a:t>
            </a:r>
            <a:r>
              <a:rPr lang="pl-PL" dirty="0" smtClean="0">
                <a:solidFill>
                  <a:schemeClr val="tx1"/>
                </a:solidFill>
              </a:rPr>
              <a:t>systematycznie</a:t>
            </a:r>
            <a:r>
              <a:rPr lang="pl-PL" b="1" dirty="0" smtClean="0">
                <a:solidFill>
                  <a:schemeClr val="tx1"/>
                </a:solidFill>
              </a:rPr>
              <a:t> i mieszać </a:t>
            </a:r>
            <a:r>
              <a:rPr lang="pl-PL" dirty="0" smtClean="0">
                <a:solidFill>
                  <a:schemeClr val="tx1"/>
                </a:solidFill>
              </a:rPr>
              <a:t>po każdym użyciu.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Regularnie usuwać</a:t>
            </a:r>
            <a:r>
              <a:rPr lang="pl-PL" b="1" dirty="0" smtClean="0">
                <a:solidFill>
                  <a:schemeClr val="tx1"/>
                </a:solidFill>
              </a:rPr>
              <a:t> zawiesinę </a:t>
            </a:r>
            <a:r>
              <a:rPr lang="pl-PL" dirty="0" smtClean="0">
                <a:solidFill>
                  <a:schemeClr val="tx1"/>
                </a:solidFill>
              </a:rPr>
              <a:t>na powierzchni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703385" y="909218"/>
            <a:ext cx="9319846" cy="851517"/>
          </a:xfrm>
        </p:spPr>
        <p:txBody>
          <a:bodyPr tIns="180000" bIns="180000"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pl-PL" dirty="0" smtClean="0"/>
              <a:t>Pielęgnacja Basenów Solankowych</a:t>
            </a:r>
            <a:r>
              <a:rPr lang="en-GB" dirty="0"/>
              <a:t/>
            </a:r>
            <a:br>
              <a:rPr lang="en-GB" dirty="0"/>
            </a:br>
            <a:endParaRPr lang="fr-FR" sz="3200" dirty="0">
              <a:latin typeface="+mn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DF1A5560-7A02-43AC-8A20-2F5F127E61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212" t="16533" r="1499" b="10531"/>
          <a:stretch/>
        </p:blipFill>
        <p:spPr>
          <a:xfrm>
            <a:off x="6611388" y="1760735"/>
            <a:ext cx="3443145" cy="437880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538424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03385" y="1962615"/>
            <a:ext cx="9319846" cy="4687842"/>
          </a:xfrm>
        </p:spPr>
        <p:txBody>
          <a:bodyPr>
            <a:normAutofit/>
          </a:bodyPr>
          <a:lstStyle/>
          <a:p>
            <a:r>
              <a:rPr lang="pl-PL" dirty="0" smtClean="0">
                <a:solidFill>
                  <a:schemeClr val="tx1"/>
                </a:solidFill>
              </a:rPr>
              <a:t>Czasem konieczna jest częściowa lub wymiana solanki, w zależności od </a:t>
            </a:r>
            <a:r>
              <a:rPr lang="pl-PL" b="1" dirty="0" smtClean="0">
                <a:solidFill>
                  <a:schemeClr val="tx1"/>
                </a:solidFill>
              </a:rPr>
              <a:t>intensywności</a:t>
            </a:r>
            <a:r>
              <a:rPr lang="pl-PL" dirty="0" smtClean="0">
                <a:solidFill>
                  <a:schemeClr val="tx1"/>
                </a:solidFill>
              </a:rPr>
              <a:t> użytkowania i </a:t>
            </a:r>
            <a:r>
              <a:rPr lang="pl-PL" b="1" dirty="0" smtClean="0">
                <a:solidFill>
                  <a:schemeClr val="tx1"/>
                </a:solidFill>
              </a:rPr>
              <a:t>stężenia</a:t>
            </a:r>
            <a:r>
              <a:rPr lang="pl-PL" dirty="0" smtClean="0">
                <a:solidFill>
                  <a:schemeClr val="tx1"/>
                </a:solidFill>
              </a:rPr>
              <a:t> soli</a:t>
            </a:r>
            <a:r>
              <a:rPr lang="en-GB" dirty="0" smtClean="0">
                <a:solidFill>
                  <a:schemeClr val="tx1"/>
                </a:solidFill>
              </a:rPr>
              <a:t>. </a:t>
            </a: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 </a:t>
            </a:r>
          </a:p>
          <a:p>
            <a:r>
              <a:rPr lang="en-GB" b="1" dirty="0" smtClean="0">
                <a:solidFill>
                  <a:schemeClr val="tx1"/>
                </a:solidFill>
              </a:rPr>
              <a:t>I</a:t>
            </a:r>
            <a:r>
              <a:rPr lang="pl-PL" b="1" dirty="0" smtClean="0">
                <a:solidFill>
                  <a:schemeClr val="tx1"/>
                </a:solidFill>
              </a:rPr>
              <a:t>nie zaleca się pasteryzować solanki</a:t>
            </a:r>
            <a:r>
              <a:rPr lang="en-GB" b="1" dirty="0" smtClean="0">
                <a:solidFill>
                  <a:schemeClr val="tx1"/>
                </a:solidFill>
              </a:rPr>
              <a:t>:</a:t>
            </a:r>
            <a:endParaRPr lang="en-GB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pl-PL" dirty="0" smtClean="0">
                <a:solidFill>
                  <a:schemeClr val="tx1"/>
                </a:solidFill>
              </a:rPr>
              <a:t>Solanka powoduje </a:t>
            </a:r>
            <a:r>
              <a:rPr lang="pl-PL" b="1" dirty="0" smtClean="0">
                <a:solidFill>
                  <a:schemeClr val="tx1"/>
                </a:solidFill>
              </a:rPr>
              <a:t>korozję </a:t>
            </a:r>
            <a:r>
              <a:rPr lang="pl-PL" dirty="0" smtClean="0">
                <a:solidFill>
                  <a:schemeClr val="tx1"/>
                </a:solidFill>
              </a:rPr>
              <a:t>linii pasteryzującej z powodu obecności soli i kwasowości.</a:t>
            </a:r>
            <a:endParaRPr lang="en-GB" b="1" dirty="0">
              <a:solidFill>
                <a:schemeClr val="tx1"/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pl-PL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Pasteryzacja eliminuje również organizmy, które mogłyby skutecznie </a:t>
            </a:r>
            <a:r>
              <a:rPr lang="pl-PL" b="1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przeciwdziałać</a:t>
            </a:r>
            <a:r>
              <a:rPr lang="pl-PL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rozwojowi bakterii chorobotwórczych</a:t>
            </a:r>
            <a:endParaRPr lang="en-GB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703385" y="909218"/>
            <a:ext cx="9319846" cy="878485"/>
          </a:xfrm>
        </p:spPr>
        <p:txBody>
          <a:bodyPr tIns="180000" bIns="180000"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pl-PL" dirty="0" smtClean="0"/>
              <a:t>Pielęgnacja Basenów Solankowych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endParaRPr lang="fr-FR" sz="3200" dirty="0"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7482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03385" y="1962615"/>
            <a:ext cx="9319846" cy="4687842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chemeClr val="tx1"/>
                </a:solidFill>
              </a:rPr>
              <a:t>S</a:t>
            </a:r>
            <a:r>
              <a:rPr lang="pl-PL" b="1" dirty="0" smtClean="0">
                <a:solidFill>
                  <a:schemeClr val="tx1"/>
                </a:solidFill>
              </a:rPr>
              <a:t>tężenie soli i </a:t>
            </a:r>
            <a:r>
              <a:rPr lang="en-GB" b="1" dirty="0" smtClean="0">
                <a:solidFill>
                  <a:schemeClr val="tx1"/>
                </a:solidFill>
              </a:rPr>
              <a:t>pH </a:t>
            </a:r>
            <a:r>
              <a:rPr lang="pl-PL" b="1" dirty="0" smtClean="0">
                <a:solidFill>
                  <a:schemeClr val="tx1"/>
                </a:solidFill>
              </a:rPr>
              <a:t>powinno </a:t>
            </a:r>
            <a:r>
              <a:rPr lang="pl-PL" dirty="0" smtClean="0">
                <a:solidFill>
                  <a:schemeClr val="tx1"/>
                </a:solidFill>
              </a:rPr>
              <a:t>być dostosowane do technologii i instrukcji</a:t>
            </a:r>
            <a:r>
              <a:rPr lang="en-GB" dirty="0" smtClean="0">
                <a:solidFill>
                  <a:schemeClr val="tx1"/>
                </a:solidFill>
              </a:rPr>
              <a:t>.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Tam, gdzie można to zastosować, koncentracja soli</a:t>
            </a:r>
            <a:r>
              <a:rPr lang="en-GB" b="1" dirty="0" smtClean="0">
                <a:solidFill>
                  <a:schemeClr val="tx1"/>
                </a:solidFill>
              </a:rPr>
              <a:t>≥</a:t>
            </a:r>
            <a:r>
              <a:rPr lang="en-GB" b="1" dirty="0">
                <a:solidFill>
                  <a:schemeClr val="tx1"/>
                </a:solidFill>
              </a:rPr>
              <a:t>19.5° Baumé </a:t>
            </a:r>
            <a:r>
              <a:rPr lang="en-GB" dirty="0">
                <a:solidFill>
                  <a:schemeClr val="tx1"/>
                </a:solidFill>
              </a:rPr>
              <a:t>(21% </a:t>
            </a:r>
            <a:r>
              <a:rPr lang="pl-PL" dirty="0" smtClean="0">
                <a:solidFill>
                  <a:schemeClr val="tx1"/>
                </a:solidFill>
              </a:rPr>
              <a:t>w/o</a:t>
            </a:r>
            <a:r>
              <a:rPr lang="en-GB" dirty="0" smtClean="0">
                <a:solidFill>
                  <a:schemeClr val="tx1"/>
                </a:solidFill>
              </a:rPr>
              <a:t>) </a:t>
            </a:r>
            <a:r>
              <a:rPr lang="pl-PL" dirty="0" smtClean="0">
                <a:solidFill>
                  <a:schemeClr val="tx1"/>
                </a:solidFill>
              </a:rPr>
              <a:t>może zahamować wzrost nawet najbardziej tolerujących sól bakterii chorobotwórczych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(</a:t>
            </a:r>
            <a:r>
              <a:rPr lang="en-GB" i="1" dirty="0" err="1">
                <a:solidFill>
                  <a:schemeClr val="tx1"/>
                </a:solidFill>
              </a:rPr>
              <a:t>Listeria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pl-PL" dirty="0" smtClean="0">
                <a:solidFill>
                  <a:schemeClr val="tx1"/>
                </a:solidFill>
              </a:rPr>
              <a:t>i Gronkowce </a:t>
            </a:r>
            <a:r>
              <a:rPr lang="pl-PL" dirty="0" err="1" smtClean="0">
                <a:solidFill>
                  <a:schemeClr val="tx1"/>
                </a:solidFill>
              </a:rPr>
              <a:t>koagulazo-dodatnie</a:t>
            </a:r>
            <a:r>
              <a:rPr lang="en-GB" dirty="0" smtClean="0">
                <a:solidFill>
                  <a:schemeClr val="tx1"/>
                </a:solidFill>
              </a:rPr>
              <a:t>) 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pH </a:t>
            </a:r>
            <a:r>
              <a:rPr lang="pl-PL" dirty="0" smtClean="0">
                <a:solidFill>
                  <a:schemeClr val="tx1"/>
                </a:solidFill>
              </a:rPr>
              <a:t>solanki może nie być wystarczające do kontrolowania rozwoju patogenów, ale:</a:t>
            </a: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	</a:t>
            </a:r>
            <a:r>
              <a:rPr lang="pl-PL" dirty="0" smtClean="0">
                <a:solidFill>
                  <a:schemeClr val="tx1"/>
                </a:solidFill>
              </a:rPr>
              <a:t>Niektórzy producenci kontrolują </a:t>
            </a:r>
            <a:r>
              <a:rPr lang="en-GB" b="1" dirty="0" smtClean="0">
                <a:solidFill>
                  <a:schemeClr val="tx1"/>
                </a:solidFill>
              </a:rPr>
              <a:t>pH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pl-PL" dirty="0" smtClean="0">
                <a:solidFill>
                  <a:schemeClr val="tx1"/>
                </a:solidFill>
              </a:rPr>
              <a:t>solanki, aby być pewnymi, że odpowiada ono </a:t>
            </a:r>
            <a:r>
              <a:rPr lang="pl-PL" b="1" dirty="0" smtClean="0">
                <a:solidFill>
                  <a:schemeClr val="tx1"/>
                </a:solidFill>
              </a:rPr>
              <a:t>oczekiwanym wartościom.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703385" y="959279"/>
            <a:ext cx="9319846" cy="818146"/>
          </a:xfrm>
        </p:spPr>
        <p:txBody>
          <a:bodyPr tIns="180000" bIns="180000"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pl-PL" dirty="0" smtClean="0"/>
              <a:t>Stężenie Soli i </a:t>
            </a:r>
            <a:r>
              <a:rPr lang="en-GB" dirty="0" smtClean="0"/>
              <a:t>pH </a:t>
            </a:r>
            <a:r>
              <a:rPr lang="pl-PL" dirty="0" smtClean="0"/>
              <a:t>Solanki</a:t>
            </a:r>
            <a:r>
              <a:rPr lang="en-GB" dirty="0" smtClean="0"/>
              <a:t> </a:t>
            </a:r>
            <a:r>
              <a:rPr lang="en-GB" dirty="0"/>
              <a:t/>
            </a:r>
            <a:br>
              <a:rPr lang="en-GB" dirty="0"/>
            </a:br>
            <a:endParaRPr lang="fr-FR" sz="3200" dirty="0"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7904496"/>
      </p:ext>
    </p:extLst>
  </p:cSld>
  <p:clrMapOvr>
    <a:masterClrMapping/>
  </p:clrMapOvr>
</p:sld>
</file>

<file path=ppt/theme/theme1.xml><?xml version="1.0" encoding="utf-8"?>
<a:theme xmlns:a="http://schemas.openxmlformats.org/drawingml/2006/main" name="theacheesy-powerpoint-templat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ción2" id="{0927257C-B099-B746-A77C-42A2877B0F22}" vid="{71AD7792-0123-8E4C-91D1-8D1880D9DB1F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theacheesy-powerpoint-template</Template>
  <TotalTime>679</TotalTime>
  <Words>321</Words>
  <Application>Microsoft Office PowerPoint</Application>
  <PresentationFormat>Niestandardowy</PresentationFormat>
  <Paragraphs>29</Paragraphs>
  <Slides>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6" baseType="lpstr">
      <vt:lpstr>theacheesy-powerpoint-template</vt:lpstr>
      <vt:lpstr>Dobre Praktyki Produkcyjne</vt:lpstr>
      <vt:lpstr>Sucha sól </vt:lpstr>
      <vt:lpstr>Pielęgnacja Basenów Solankowych </vt:lpstr>
      <vt:lpstr>Pielęgnacja Basenów Solankowych  </vt:lpstr>
      <vt:lpstr>Stężenie Soli i pH Solanki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admin</dc:creator>
  <cp:lastModifiedBy>Mirek</cp:lastModifiedBy>
  <cp:revision>41</cp:revision>
  <dcterms:created xsi:type="dcterms:W3CDTF">2018-03-29T13:52:13Z</dcterms:created>
  <dcterms:modified xsi:type="dcterms:W3CDTF">2019-07-30T20:11:16Z</dcterms:modified>
</cp:coreProperties>
</file>